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ABA013"/>
    <a:srgbClr val="F22E00"/>
    <a:srgbClr val="FFFFFF"/>
    <a:srgbClr val="F8876C"/>
    <a:srgbClr val="BDB115"/>
    <a:srgbClr val="462300"/>
    <a:srgbClr val="663300"/>
    <a:srgbClr val="B86C06"/>
    <a:srgbClr val="5BAC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236" y="-1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倉田 謹一郎" userId="19632ec0-2524-4aa9-92a4-aa2e9f997eb9" providerId="ADAL" clId="{76A60E6A-6846-47E7-84A7-6F6905B27762}"/>
    <pc:docChg chg="custSel addSld delSld modSld">
      <pc:chgData name="倉田 謹一郎" userId="19632ec0-2524-4aa9-92a4-aa2e9f997eb9" providerId="ADAL" clId="{76A60E6A-6846-47E7-84A7-6F6905B27762}" dt="2024-03-29T03:08:31.449" v="222" actId="14100"/>
      <pc:docMkLst>
        <pc:docMk/>
      </pc:docMkLst>
      <pc:sldChg chg="delSp modSp mod">
        <pc:chgData name="倉田 謹一郎" userId="19632ec0-2524-4aa9-92a4-aa2e9f997eb9" providerId="ADAL" clId="{76A60E6A-6846-47E7-84A7-6F6905B27762}" dt="2024-03-29T03:08:31.449" v="222" actId="14100"/>
        <pc:sldMkLst>
          <pc:docMk/>
          <pc:sldMk cId="287133087" sldId="261"/>
        </pc:sldMkLst>
        <pc:spChg chg="mod">
          <ac:chgData name="倉田 謹一郎" userId="19632ec0-2524-4aa9-92a4-aa2e9f997eb9" providerId="ADAL" clId="{76A60E6A-6846-47E7-84A7-6F6905B27762}" dt="2024-03-29T03:02:13.366" v="126"/>
          <ac:spMkLst>
            <pc:docMk/>
            <pc:sldMk cId="287133087" sldId="261"/>
            <ac:spMk id="2" creationId="{7FA5B461-FC38-73E7-CAB0-16A2120F62D1}"/>
          </ac:spMkLst>
        </pc:spChg>
        <pc:spChg chg="mod">
          <ac:chgData name="倉田 謹一郎" userId="19632ec0-2524-4aa9-92a4-aa2e9f997eb9" providerId="ADAL" clId="{76A60E6A-6846-47E7-84A7-6F6905B27762}" dt="2024-03-29T03:04:03.341" v="171" actId="20577"/>
          <ac:spMkLst>
            <pc:docMk/>
            <pc:sldMk cId="287133087" sldId="261"/>
            <ac:spMk id="3" creationId="{EA167108-7BF4-46CB-9BC4-34F451C2078B}"/>
          </ac:spMkLst>
        </pc:spChg>
        <pc:spChg chg="mod">
          <ac:chgData name="倉田 謹一郎" userId="19632ec0-2524-4aa9-92a4-aa2e9f997eb9" providerId="ADAL" clId="{76A60E6A-6846-47E7-84A7-6F6905B27762}" dt="2024-03-29T03:04:49.707" v="175" actId="115"/>
          <ac:spMkLst>
            <pc:docMk/>
            <pc:sldMk cId="287133087" sldId="261"/>
            <ac:spMk id="5" creationId="{7AF9F342-0B74-7339-AE0E-EA9C2D97728C}"/>
          </ac:spMkLst>
        </pc:spChg>
        <pc:spChg chg="mod">
          <ac:chgData name="倉田 謹一郎" userId="19632ec0-2524-4aa9-92a4-aa2e9f997eb9" providerId="ADAL" clId="{76A60E6A-6846-47E7-84A7-6F6905B27762}" dt="2024-03-29T03:04:29.257" v="173" actId="948"/>
          <ac:spMkLst>
            <pc:docMk/>
            <pc:sldMk cId="287133087" sldId="261"/>
            <ac:spMk id="9" creationId="{FAA9231A-C98C-7D3F-65C0-6DFC4CBC4062}"/>
          </ac:spMkLst>
        </pc:spChg>
        <pc:spChg chg="mod">
          <ac:chgData name="倉田 謹一郎" userId="19632ec0-2524-4aa9-92a4-aa2e9f997eb9" providerId="ADAL" clId="{76A60E6A-6846-47E7-84A7-6F6905B27762}" dt="2024-03-29T03:06:08.801" v="178" actId="208"/>
          <ac:spMkLst>
            <pc:docMk/>
            <pc:sldMk cId="287133087" sldId="261"/>
            <ac:spMk id="15" creationId="{48A04B34-95CF-23D2-2535-B92343D14F46}"/>
          </ac:spMkLst>
        </pc:spChg>
        <pc:spChg chg="mod">
          <ac:chgData name="倉田 謹一郎" userId="19632ec0-2524-4aa9-92a4-aa2e9f997eb9" providerId="ADAL" clId="{76A60E6A-6846-47E7-84A7-6F6905B27762}" dt="2024-03-29T03:06:01.337" v="177" actId="208"/>
          <ac:spMkLst>
            <pc:docMk/>
            <pc:sldMk cId="287133087" sldId="261"/>
            <ac:spMk id="17" creationId="{6E26D3AE-45D5-1064-519A-0AA8147B72ED}"/>
          </ac:spMkLst>
        </pc:spChg>
        <pc:spChg chg="del">
          <ac:chgData name="倉田 謹一郎" userId="19632ec0-2524-4aa9-92a4-aa2e9f997eb9" providerId="ADAL" clId="{76A60E6A-6846-47E7-84A7-6F6905B27762}" dt="2024-03-29T02:59:54.740" v="1" actId="478"/>
          <ac:spMkLst>
            <pc:docMk/>
            <pc:sldMk cId="287133087" sldId="261"/>
            <ac:spMk id="19" creationId="{8EDE2C22-0161-07B9-A559-022D99EF1351}"/>
          </ac:spMkLst>
        </pc:spChg>
        <pc:spChg chg="mod">
          <ac:chgData name="倉田 謹一郎" userId="19632ec0-2524-4aa9-92a4-aa2e9f997eb9" providerId="ADAL" clId="{76A60E6A-6846-47E7-84A7-6F6905B27762}" dt="2024-03-29T03:01:24.231" v="86" actId="20577"/>
          <ac:spMkLst>
            <pc:docMk/>
            <pc:sldMk cId="287133087" sldId="261"/>
            <ac:spMk id="20" creationId="{E47648DD-665B-85A2-DB7E-9D99D1CB45C0}"/>
          </ac:spMkLst>
        </pc:spChg>
        <pc:spChg chg="mod">
          <ac:chgData name="倉田 謹一郎" userId="19632ec0-2524-4aa9-92a4-aa2e9f997eb9" providerId="ADAL" clId="{76A60E6A-6846-47E7-84A7-6F6905B27762}" dt="2024-03-29T03:07:40.506" v="218" actId="6549"/>
          <ac:spMkLst>
            <pc:docMk/>
            <pc:sldMk cId="287133087" sldId="261"/>
            <ac:spMk id="29" creationId="{C9040F7E-16A9-463A-ABF7-4E60C2D2BAF7}"/>
          </ac:spMkLst>
        </pc:spChg>
        <pc:spChg chg="mod">
          <ac:chgData name="倉田 謹一郎" userId="19632ec0-2524-4aa9-92a4-aa2e9f997eb9" providerId="ADAL" clId="{76A60E6A-6846-47E7-84A7-6F6905B27762}" dt="2024-03-29T03:07:36.429" v="217" actId="20577"/>
          <ac:spMkLst>
            <pc:docMk/>
            <pc:sldMk cId="287133087" sldId="261"/>
            <ac:spMk id="35" creationId="{E26BA780-18F5-4626-B0DB-C968376207E4}"/>
          </ac:spMkLst>
        </pc:spChg>
        <pc:grpChg chg="mod">
          <ac:chgData name="倉田 謹一郎" userId="19632ec0-2524-4aa9-92a4-aa2e9f997eb9" providerId="ADAL" clId="{76A60E6A-6846-47E7-84A7-6F6905B27762}" dt="2024-03-29T03:08:17.723" v="221" actId="14100"/>
          <ac:grpSpMkLst>
            <pc:docMk/>
            <pc:sldMk cId="287133087" sldId="261"/>
            <ac:grpSpMk id="14" creationId="{A26BBD91-DF2D-1E5C-D17B-5F6510D504CB}"/>
          </ac:grpSpMkLst>
        </pc:grpChg>
        <pc:grpChg chg="mod">
          <ac:chgData name="倉田 謹一郎" userId="19632ec0-2524-4aa9-92a4-aa2e9f997eb9" providerId="ADAL" clId="{76A60E6A-6846-47E7-84A7-6F6905B27762}" dt="2024-03-29T03:08:31.449" v="222" actId="14100"/>
          <ac:grpSpMkLst>
            <pc:docMk/>
            <pc:sldMk cId="287133087" sldId="261"/>
            <ac:grpSpMk id="27" creationId="{AB4F84A0-02F9-48DB-AD33-84E2F46F5F4A}"/>
          </ac:grpSpMkLst>
        </pc:grpChg>
        <pc:grpChg chg="mod">
          <ac:chgData name="倉田 謹一郎" userId="19632ec0-2524-4aa9-92a4-aa2e9f997eb9" providerId="ADAL" clId="{76A60E6A-6846-47E7-84A7-6F6905B27762}" dt="2024-03-29T03:07:56.790" v="219" actId="14100"/>
          <ac:grpSpMkLst>
            <pc:docMk/>
            <pc:sldMk cId="287133087" sldId="261"/>
            <ac:grpSpMk id="33" creationId="{8A2AF39C-C166-49B0-9715-5C82055AF0DC}"/>
          </ac:grpSpMkLst>
        </pc:grpChg>
      </pc:sldChg>
      <pc:sldChg chg="add del">
        <pc:chgData name="倉田 謹一郎" userId="19632ec0-2524-4aa9-92a4-aa2e9f997eb9" providerId="ADAL" clId="{76A60E6A-6846-47E7-84A7-6F6905B27762}" dt="2024-03-29T03:05:08.015" v="176" actId="2696"/>
        <pc:sldMkLst>
          <pc:docMk/>
          <pc:sldMk cId="2185866247" sldId="262"/>
        </pc:sldMkLst>
      </pc:sldChg>
    </pc:docChg>
  </pc:docChgLst>
  <pc:docChgLst>
    <pc:chgData name="倉田 謹一郎" userId="19632ec0-2524-4aa9-92a4-aa2e9f997eb9" providerId="ADAL" clId="{82CC0C4A-2C50-4158-8BF4-0CFDAE64E681}"/>
    <pc:docChg chg="delSld">
      <pc:chgData name="倉田 謹一郎" userId="19632ec0-2524-4aa9-92a4-aa2e9f997eb9" providerId="ADAL" clId="{82CC0C4A-2C50-4158-8BF4-0CFDAE64E681}" dt="2023-10-03T00:28:14.231" v="0" actId="2696"/>
      <pc:docMkLst>
        <pc:docMk/>
      </pc:docMkLst>
      <pc:sldChg chg="del">
        <pc:chgData name="倉田 謹一郎" userId="19632ec0-2524-4aa9-92a4-aa2e9f997eb9" providerId="ADAL" clId="{82CC0C4A-2C50-4158-8BF4-0CFDAE64E681}" dt="2023-10-03T00:28:14.231" v="0" actId="2696"/>
        <pc:sldMkLst>
          <pc:docMk/>
          <pc:sldMk cId="4016602448" sldId="262"/>
        </pc:sldMkLst>
      </pc:sldChg>
    </pc:docChg>
  </pc:docChgLst>
  <pc:docChgLst>
    <pc:chgData name="倉田 謹一郎" userId="19632ec0-2524-4aa9-92a4-aa2e9f997eb9" providerId="ADAL" clId="{F7678D2A-C2FD-48E4-B2AC-07673FB0D8A1}"/>
    <pc:docChg chg="modSld">
      <pc:chgData name="倉田 謹一郎" userId="19632ec0-2524-4aa9-92a4-aa2e9f997eb9" providerId="ADAL" clId="{F7678D2A-C2FD-48E4-B2AC-07673FB0D8A1}" dt="2023-08-30T02:59:18.231" v="80" actId="113"/>
      <pc:docMkLst>
        <pc:docMk/>
      </pc:docMkLst>
      <pc:sldChg chg="modSp mod">
        <pc:chgData name="倉田 謹一郎" userId="19632ec0-2524-4aa9-92a4-aa2e9f997eb9" providerId="ADAL" clId="{F7678D2A-C2FD-48E4-B2AC-07673FB0D8A1}" dt="2023-08-30T02:59:18.231" v="80" actId="113"/>
        <pc:sldMkLst>
          <pc:docMk/>
          <pc:sldMk cId="287133087" sldId="261"/>
        </pc:sldMkLst>
        <pc:spChg chg="mod">
          <ac:chgData name="倉田 謹一郎" userId="19632ec0-2524-4aa9-92a4-aa2e9f997eb9" providerId="ADAL" clId="{F7678D2A-C2FD-48E4-B2AC-07673FB0D8A1}" dt="2023-08-30T02:59:18.231" v="80" actId="113"/>
          <ac:spMkLst>
            <pc:docMk/>
            <pc:sldMk cId="287133087" sldId="261"/>
            <ac:spMk id="18" creationId="{16445A5D-412B-9692-4AEA-CD031DF033AC}"/>
          </ac:spMkLst>
        </pc:spChg>
        <pc:spChg chg="mod">
          <ac:chgData name="倉田 謹一郎" userId="19632ec0-2524-4aa9-92a4-aa2e9f997eb9" providerId="ADAL" clId="{F7678D2A-C2FD-48E4-B2AC-07673FB0D8A1}" dt="2023-08-30T02:59:10.689" v="79" actId="20577"/>
          <ac:spMkLst>
            <pc:docMk/>
            <pc:sldMk cId="287133087" sldId="261"/>
            <ac:spMk id="20" creationId="{E47648DD-665B-85A2-DB7E-9D99D1CB45C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029"/>
          </a:xfrm>
          <a:prstGeom prst="rect">
            <a:avLst/>
          </a:prstGeom>
        </p:spPr>
        <p:txBody>
          <a:bodyPr vert="horz" lIns="90700" tIns="45349" rIns="90700" bIns="453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5029"/>
          </a:xfrm>
          <a:prstGeom prst="rect">
            <a:avLst/>
          </a:prstGeom>
        </p:spPr>
        <p:txBody>
          <a:bodyPr vert="horz" lIns="90700" tIns="45349" rIns="90700" bIns="45349" rtlCol="0"/>
          <a:lstStyle>
            <a:lvl1pPr algn="r">
              <a:defRPr sz="1200"/>
            </a:lvl1pPr>
          </a:lstStyle>
          <a:p>
            <a:fld id="{FA4F003C-6E91-40AB-BFA0-A3FE4F3EE3B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700" tIns="45349" rIns="90700" bIns="45349"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700" tIns="45349" rIns="90700" bIns="453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5028"/>
          </a:xfrm>
          <a:prstGeom prst="rect">
            <a:avLst/>
          </a:prstGeom>
        </p:spPr>
        <p:txBody>
          <a:bodyPr vert="horz" lIns="90700" tIns="45349" rIns="90700" bIns="453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5028"/>
          </a:xfrm>
          <a:prstGeom prst="rect">
            <a:avLst/>
          </a:prstGeom>
        </p:spPr>
        <p:txBody>
          <a:bodyPr vert="horz" lIns="90700" tIns="45349" rIns="90700" bIns="45349" rtlCol="0" anchor="b"/>
          <a:lstStyle>
            <a:lvl1pPr algn="r">
              <a:defRPr sz="1200"/>
            </a:lvl1pPr>
          </a:lstStyle>
          <a:p>
            <a:fld id="{EB460FB2-C219-42CB-9D86-1E7047BFD86E}" type="slidenum">
              <a:rPr kumimoji="1" lang="ja-JP" altLang="en-US" smtClean="0"/>
              <a:t>‹#›</a:t>
            </a:fld>
            <a:endParaRPr kumimoji="1" lang="ja-JP" altLang="en-US"/>
          </a:p>
        </p:txBody>
      </p:sp>
    </p:spTree>
    <p:extLst>
      <p:ext uri="{BB962C8B-B14F-4D97-AF65-F5344CB8AC3E}">
        <p14:creationId xmlns:p14="http://schemas.microsoft.com/office/powerpoint/2010/main" val="2856216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B460FB2-C219-42CB-9D86-1E7047BFD86E}" type="slidenum">
              <a:rPr kumimoji="1" lang="ja-JP" altLang="en-US" smtClean="0"/>
              <a:t>1</a:t>
            </a:fld>
            <a:endParaRPr kumimoji="1" lang="ja-JP" altLang="en-US"/>
          </a:p>
        </p:txBody>
      </p:sp>
    </p:spTree>
    <p:extLst>
      <p:ext uri="{BB962C8B-B14F-4D97-AF65-F5344CB8AC3E}">
        <p14:creationId xmlns:p14="http://schemas.microsoft.com/office/powerpoint/2010/main" val="245867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C5D2B9-24AD-4385-A901-3669B3324D2F}"/>
              </a:ext>
            </a:extLst>
          </p:cNvPr>
          <p:cNvSpPr>
            <a:spLocks noGrp="1"/>
          </p:cNvSpPr>
          <p:nvPr>
            <p:ph type="ctrTitle"/>
          </p:nvPr>
        </p:nvSpPr>
        <p:spPr>
          <a:xfrm>
            <a:off x="857250" y="1621191"/>
            <a:ext cx="5143500" cy="3448756"/>
          </a:xfrm>
        </p:spPr>
        <p:txBody>
          <a:bodyPr anchor="b"/>
          <a:lstStyle>
            <a:lvl1pPr algn="ctr">
              <a:defRPr sz="8666"/>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92ECE09-720D-456B-96C7-77ABFDEB59B2}"/>
              </a:ext>
            </a:extLst>
          </p:cNvPr>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DD0449D-309A-43A0-9DB9-86BF6C60D15F}"/>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6A653790-1174-4DB3-AE25-56E252E276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8AA792-5630-48A9-BB53-35C26781299F}"/>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89017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4D793-92D3-471D-BD20-AE8521C4259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3819E3C-497E-47AC-B1E8-1315678BE20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64B54E-5DCB-40C5-A940-C439CEFE5C34}"/>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E61BD19E-9084-4D4A-A8C8-9A6D99B2F6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A8AE6B-5D13-4EE1-8424-1D3A5161354A}"/>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27867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9617794-E985-4CD8-9077-94B220E89F35}"/>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926EDDF-2BE1-438B-BBCC-BBFDE6AECBE2}"/>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BFDE350-CAAF-4554-B364-427E07A39EB7}"/>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BD882FD4-7B43-476D-8191-4F44068746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6AC543-D814-46F8-9FB2-F0A71418476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54666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D184D0-B3C4-4427-A2AE-0FAD279772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0F8CC82-6E8B-4B1B-A60B-66BEFE56025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5A1051-3A0A-4485-81AA-EA9BD4191877}"/>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89B676C7-8D3F-4351-BA92-C1D1D2B1BD2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08453E8-17AA-46EE-B967-EAA8F09F6128}"/>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7919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0A7E27-29AC-4041-8D53-983536C914A2}"/>
              </a:ext>
            </a:extLst>
          </p:cNvPr>
          <p:cNvSpPr>
            <a:spLocks noGrp="1"/>
          </p:cNvSpPr>
          <p:nvPr>
            <p:ph type="title"/>
          </p:nvPr>
        </p:nvSpPr>
        <p:spPr>
          <a:xfrm>
            <a:off x="467916" y="2469622"/>
            <a:ext cx="5915025" cy="4120620"/>
          </a:xfrm>
        </p:spPr>
        <p:txBody>
          <a:bodyPr anchor="b"/>
          <a:lstStyle>
            <a:lvl1pPr>
              <a:defRPr sz="8666"/>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9BFFF6E-D7FF-4150-BF89-5B6CEC8952E0}"/>
              </a:ext>
            </a:extLst>
          </p:cNvPr>
          <p:cNvSpPr>
            <a:spLocks noGrp="1"/>
          </p:cNvSpPr>
          <p:nvPr>
            <p:ph type="body" idx="1"/>
          </p:nvPr>
        </p:nvSpPr>
        <p:spPr>
          <a:xfrm>
            <a:off x="467916" y="6629225"/>
            <a:ext cx="5915025" cy="2166937"/>
          </a:xfrm>
        </p:spPr>
        <p:txBody>
          <a:bodyPr/>
          <a:lstStyle>
            <a:lvl1pPr marL="0" indent="0">
              <a:buNone/>
              <a:defRPr sz="3467">
                <a:solidFill>
                  <a:schemeClr val="tx1">
                    <a:tint val="75000"/>
                  </a:schemeClr>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599A9C-B4A0-4864-BCBB-62A425B34DE2}"/>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81D40AD0-04EA-4699-A393-A2BFEAF620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F0D744-51A9-4F3C-87E1-E2A1F7CB5FF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418329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06465C-FB63-41DF-B444-F862774A80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F54081-D5D3-4AA8-9A09-716A071A7D7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2AC291F-B325-447A-A976-1B46DFAD53F3}"/>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AA6A7A5-9543-4228-9829-5681BE6BD658}"/>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6" name="フッター プレースホルダー 5">
            <a:extLst>
              <a:ext uri="{FF2B5EF4-FFF2-40B4-BE49-F238E27FC236}">
                <a16:creationId xmlns:a16="http://schemas.microsoft.com/office/drawing/2014/main" id="{2E2A5BF6-F03E-4670-BDCD-03170719E3D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CEF6DE4-A95E-4A5C-891E-CBA63C676C12}"/>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3834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064E0A-BD9F-4B86-ABB8-97B1459BC48F}"/>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963D780-E0EE-4803-A16E-431EB1C23189}"/>
              </a:ext>
            </a:extLst>
          </p:cNvPr>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4BD56ED-AA67-4D71-A341-DBFF9BFD51D7}"/>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F278577-ECFE-40F8-8AD3-1186CA76A31F}"/>
              </a:ext>
            </a:extLst>
          </p:cNvPr>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3F9246-C38B-4D8B-94DB-74BA72390D2F}"/>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C7CE39E-EF08-4B84-8ACD-2648A8DFBC85}"/>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8" name="フッター プレースホルダー 7">
            <a:extLst>
              <a:ext uri="{FF2B5EF4-FFF2-40B4-BE49-F238E27FC236}">
                <a16:creationId xmlns:a16="http://schemas.microsoft.com/office/drawing/2014/main" id="{E2B67F97-B674-42CC-A02A-9C4E2DCA53D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5B25FE8-A32E-4639-AF40-01D8CF9761BC}"/>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250433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EBC0A6-E350-4B96-875A-57E290DE806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45ED05-112E-43C1-9382-9BCDF628C30E}"/>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4" name="フッター プレースホルダー 3">
            <a:extLst>
              <a:ext uri="{FF2B5EF4-FFF2-40B4-BE49-F238E27FC236}">
                <a16:creationId xmlns:a16="http://schemas.microsoft.com/office/drawing/2014/main" id="{B9CA0F8D-8A04-4B38-ABDB-396DB2705B7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8D5D03-3A97-4AAE-B173-6F45C556CA35}"/>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65156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0060D5-420D-4402-B7D7-FF893BCDBBEE}"/>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3" name="フッター プレースホルダー 2">
            <a:extLst>
              <a:ext uri="{FF2B5EF4-FFF2-40B4-BE49-F238E27FC236}">
                <a16:creationId xmlns:a16="http://schemas.microsoft.com/office/drawing/2014/main" id="{2C5F190E-0E7E-411E-8202-1914D698A03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6E511D4-AF6F-4A36-9FE5-0AE3185777A0}"/>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414756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024E67-ADC3-45C9-BE2E-166F2FF1DF3D}"/>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E40094-8254-4A07-A06E-6045CEB7727A}"/>
              </a:ext>
            </a:extLst>
          </p:cNvPr>
          <p:cNvSpPr>
            <a:spLocks noGrp="1"/>
          </p:cNvSpPr>
          <p:nvPr>
            <p:ph idx="1"/>
          </p:nvPr>
        </p:nvSpPr>
        <p:spPr>
          <a:xfrm>
            <a:off x="2915543" y="1426281"/>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97C1436-1F5B-497F-80AD-EE0C9C125998}"/>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0C4E575-413D-476D-988F-271AEBDF75CE}"/>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6" name="フッター プレースホルダー 5">
            <a:extLst>
              <a:ext uri="{FF2B5EF4-FFF2-40B4-BE49-F238E27FC236}">
                <a16:creationId xmlns:a16="http://schemas.microsoft.com/office/drawing/2014/main" id="{38348FD1-54EB-4E2B-9D8E-973089DEC4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88BF1D8-5121-4AC5-A59E-BFB6B78D49C3}"/>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93059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C3CF00-4CF7-465A-BC87-3EC1CDBF303B}"/>
              </a:ext>
            </a:extLst>
          </p:cNvPr>
          <p:cNvSpPr>
            <a:spLocks noGrp="1"/>
          </p:cNvSpPr>
          <p:nvPr>
            <p:ph type="title"/>
          </p:nvPr>
        </p:nvSpPr>
        <p:spPr>
          <a:xfrm>
            <a:off x="472381" y="660400"/>
            <a:ext cx="2211883" cy="2311400"/>
          </a:xfrm>
        </p:spPr>
        <p:txBody>
          <a:bodyPr anchor="b"/>
          <a:lstStyle>
            <a:lvl1pPr>
              <a:defRPr sz="4622"/>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99315B0-7BE7-4A45-B851-74B640F9A757}"/>
              </a:ext>
            </a:extLst>
          </p:cNvPr>
          <p:cNvSpPr>
            <a:spLocks noGrp="1"/>
          </p:cNvSpPr>
          <p:nvPr>
            <p:ph type="pic" idx="1"/>
          </p:nvPr>
        </p:nvSpPr>
        <p:spPr>
          <a:xfrm>
            <a:off x="2915543" y="1426281"/>
            <a:ext cx="3471863" cy="7039681"/>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endParaRPr kumimoji="1" lang="ja-JP" altLang="en-US"/>
          </a:p>
        </p:txBody>
      </p:sp>
      <p:sp>
        <p:nvSpPr>
          <p:cNvPr id="4" name="テキスト プレースホルダー 3">
            <a:extLst>
              <a:ext uri="{FF2B5EF4-FFF2-40B4-BE49-F238E27FC236}">
                <a16:creationId xmlns:a16="http://schemas.microsoft.com/office/drawing/2014/main" id="{7EA3321B-5145-412D-8E1C-7A2E31F41B6E}"/>
              </a:ext>
            </a:extLst>
          </p:cNvPr>
          <p:cNvSpPr>
            <a:spLocks noGrp="1"/>
          </p:cNvSpPr>
          <p:nvPr>
            <p:ph type="body" sz="half" idx="2"/>
          </p:nvPr>
        </p:nvSpPr>
        <p:spPr>
          <a:xfrm>
            <a:off x="472381" y="2971800"/>
            <a:ext cx="2211883"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BB97E2-39F7-4FC0-8B4E-1A671CDBADFF}"/>
              </a:ext>
            </a:extLst>
          </p:cNvPr>
          <p:cNvSpPr>
            <a:spLocks noGrp="1"/>
          </p:cNvSpPr>
          <p:nvPr>
            <p:ph type="dt" sz="half" idx="10"/>
          </p:nvPr>
        </p:nvSpPr>
        <p:spPr/>
        <p:txBody>
          <a:bodyPr/>
          <a:lstStyle/>
          <a:p>
            <a:fld id="{124CD463-8985-4D40-847A-C677B71A3980}" type="datetimeFigureOut">
              <a:rPr kumimoji="1" lang="ja-JP" altLang="en-US" smtClean="0"/>
              <a:t>2024/3/29</a:t>
            </a:fld>
            <a:endParaRPr kumimoji="1" lang="ja-JP" altLang="en-US"/>
          </a:p>
        </p:txBody>
      </p:sp>
      <p:sp>
        <p:nvSpPr>
          <p:cNvPr id="6" name="フッター プレースホルダー 5">
            <a:extLst>
              <a:ext uri="{FF2B5EF4-FFF2-40B4-BE49-F238E27FC236}">
                <a16:creationId xmlns:a16="http://schemas.microsoft.com/office/drawing/2014/main" id="{3B061F33-B0AF-465F-A4AE-E341E1C5BA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69742E-15F5-4304-BF82-0CAAFFE95637}"/>
              </a:ext>
            </a:extLst>
          </p:cNvPr>
          <p:cNvSpPr>
            <a:spLocks noGrp="1"/>
          </p:cNvSpPr>
          <p:nvPr>
            <p:ph type="sldNum" sz="quarter" idx="12"/>
          </p:nvPr>
        </p:nvSpPr>
        <p:spPr/>
        <p:txBody>
          <a:body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176774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8214E5B-87B8-4203-8500-DA149B555F4C}"/>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EF3A69-19E7-42B9-99FA-5E5808B7BF62}"/>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89712C-ABE0-4D72-9B9B-A4F6AFF933AF}"/>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124CD463-8985-4D40-847A-C677B71A3980}" type="datetimeFigureOut">
              <a:rPr kumimoji="1" lang="ja-JP" altLang="en-US" smtClean="0"/>
              <a:t>2024/3/29</a:t>
            </a:fld>
            <a:endParaRPr kumimoji="1" lang="ja-JP" altLang="en-US"/>
          </a:p>
        </p:txBody>
      </p:sp>
      <p:sp>
        <p:nvSpPr>
          <p:cNvPr id="5" name="フッター プレースホルダー 4">
            <a:extLst>
              <a:ext uri="{FF2B5EF4-FFF2-40B4-BE49-F238E27FC236}">
                <a16:creationId xmlns:a16="http://schemas.microsoft.com/office/drawing/2014/main" id="{99BB756D-C65C-4904-B03D-51BEEA170079}"/>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7D12E5-95FE-44FD-8B00-5230E55B060A}"/>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DE30495C-7839-4CFB-A8FE-F087483015C0}" type="slidenum">
              <a:rPr kumimoji="1" lang="ja-JP" altLang="en-US" smtClean="0"/>
              <a:t>‹#›</a:t>
            </a:fld>
            <a:endParaRPr kumimoji="1" lang="ja-JP" altLang="en-US"/>
          </a:p>
        </p:txBody>
      </p:sp>
    </p:spTree>
    <p:extLst>
      <p:ext uri="{BB962C8B-B14F-4D97-AF65-F5344CB8AC3E}">
        <p14:creationId xmlns:p14="http://schemas.microsoft.com/office/powerpoint/2010/main" val="2047128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EA167108-7BF4-46CB-9BC4-34F451C2078B}"/>
              </a:ext>
            </a:extLst>
          </p:cNvPr>
          <p:cNvSpPr/>
          <p:nvPr/>
        </p:nvSpPr>
        <p:spPr>
          <a:xfrm>
            <a:off x="109856" y="142127"/>
            <a:ext cx="6646037" cy="533675"/>
          </a:xfrm>
          <a:prstGeom prst="roundRect">
            <a:avLst/>
          </a:prstGeom>
          <a:solidFill>
            <a:srgbClr val="ABA013"/>
          </a:solidFill>
          <a:ln w="12700">
            <a:solidFill>
              <a:srgbClr val="ABA013"/>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gn="ctr"/>
            <a:r>
              <a:rPr lang="ja-JP" altLang="en-US" sz="3200" b="1" dirty="0">
                <a:solidFill>
                  <a:schemeClr val="bg1"/>
                </a:solidFill>
              </a:rPr>
              <a:t>令和６年度　専門家派遣事業</a:t>
            </a:r>
            <a:endParaRPr kumimoji="1" lang="ja-JP" altLang="en-US" sz="3200" b="1" dirty="0">
              <a:solidFill>
                <a:schemeClr val="bg1"/>
              </a:solidFill>
            </a:endParaRPr>
          </a:p>
        </p:txBody>
      </p:sp>
      <p:pic>
        <p:nvPicPr>
          <p:cNvPr id="12" name="図 11">
            <a:extLst>
              <a:ext uri="{FF2B5EF4-FFF2-40B4-BE49-F238E27FC236}">
                <a16:creationId xmlns:a16="http://schemas.microsoft.com/office/drawing/2014/main" id="{2304E40B-63D8-411B-A250-4A94339B984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3434" y="8780782"/>
            <a:ext cx="1133865" cy="399828"/>
          </a:xfrm>
          <a:prstGeom prst="rect">
            <a:avLst/>
          </a:prstGeom>
          <a:noFill/>
          <a:ln>
            <a:noFill/>
          </a:ln>
        </p:spPr>
      </p:pic>
      <p:grpSp>
        <p:nvGrpSpPr>
          <p:cNvPr id="27" name="グループ化 26">
            <a:extLst>
              <a:ext uri="{FF2B5EF4-FFF2-40B4-BE49-F238E27FC236}">
                <a16:creationId xmlns:a16="http://schemas.microsoft.com/office/drawing/2014/main" id="{AB4F84A0-02F9-48DB-AD33-84E2F46F5F4A}"/>
              </a:ext>
            </a:extLst>
          </p:cNvPr>
          <p:cNvGrpSpPr/>
          <p:nvPr/>
        </p:nvGrpSpPr>
        <p:grpSpPr>
          <a:xfrm>
            <a:off x="123615" y="3688204"/>
            <a:ext cx="3250836" cy="3197239"/>
            <a:chOff x="217874" y="1642404"/>
            <a:chExt cx="3074657" cy="2582586"/>
          </a:xfrm>
        </p:grpSpPr>
        <p:sp>
          <p:nvSpPr>
            <p:cNvPr id="28" name="四角形: 角を丸くする 27">
              <a:extLst>
                <a:ext uri="{FF2B5EF4-FFF2-40B4-BE49-F238E27FC236}">
                  <a16:creationId xmlns:a16="http://schemas.microsoft.com/office/drawing/2014/main" id="{2B97D2CA-DCD2-4212-AB5F-E8777B40F486}"/>
                </a:ext>
              </a:extLst>
            </p:cNvPr>
            <p:cNvSpPr/>
            <p:nvPr/>
          </p:nvSpPr>
          <p:spPr>
            <a:xfrm>
              <a:off x="228217" y="1642404"/>
              <a:ext cx="3064314" cy="2582586"/>
            </a:xfrm>
            <a:prstGeom prst="roundRect">
              <a:avLst>
                <a:gd name="adj" fmla="val 5831"/>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a:extLst>
                <a:ext uri="{FF2B5EF4-FFF2-40B4-BE49-F238E27FC236}">
                  <a16:creationId xmlns:a16="http://schemas.microsoft.com/office/drawing/2014/main" id="{C9040F7E-16A9-463A-ABF7-4E60C2D2BAF7}"/>
                </a:ext>
              </a:extLst>
            </p:cNvPr>
            <p:cNvSpPr/>
            <p:nvPr/>
          </p:nvSpPr>
          <p:spPr>
            <a:xfrm>
              <a:off x="217874" y="1764504"/>
              <a:ext cx="3064313" cy="510905"/>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1600" b="1" dirty="0"/>
                <a:t>価格交渉促進枠</a:t>
              </a:r>
              <a:r>
                <a:rPr kumimoji="1" lang="ja-JP" altLang="en-US" sz="1600" b="1" dirty="0"/>
                <a:t>（無料）</a:t>
              </a:r>
            </a:p>
          </p:txBody>
        </p:sp>
      </p:grpSp>
      <p:sp>
        <p:nvSpPr>
          <p:cNvPr id="40" name="テキスト ボックス 39">
            <a:extLst>
              <a:ext uri="{FF2B5EF4-FFF2-40B4-BE49-F238E27FC236}">
                <a16:creationId xmlns:a16="http://schemas.microsoft.com/office/drawing/2014/main" id="{5B8687E7-1FFF-4B7E-8CEA-6C70BEEE376D}"/>
              </a:ext>
            </a:extLst>
          </p:cNvPr>
          <p:cNvSpPr txBox="1"/>
          <p:nvPr/>
        </p:nvSpPr>
        <p:spPr>
          <a:xfrm>
            <a:off x="303879" y="8048066"/>
            <a:ext cx="966468" cy="303536"/>
          </a:xfrm>
          <a:prstGeom prst="rect">
            <a:avLst/>
          </a:prstGeom>
          <a:solidFill>
            <a:srgbClr val="462300"/>
          </a:solidFill>
        </p:spPr>
        <p:txBody>
          <a:bodyPr wrap="square" tIns="72000" rtlCol="0">
            <a:spAutoFit/>
          </a:bodyPr>
          <a:lstStyle/>
          <a:p>
            <a:pPr algn="ctr"/>
            <a:r>
              <a:rPr lang="ja-JP" altLang="en-US" sz="1200" b="1" dirty="0">
                <a:solidFill>
                  <a:schemeClr val="bg1"/>
                </a:solidFill>
              </a:rPr>
              <a:t>詳しくは</a:t>
            </a:r>
            <a:endParaRPr kumimoji="1" lang="ja-JP" altLang="en-US" sz="1200" b="1" dirty="0">
              <a:solidFill>
                <a:schemeClr val="bg1"/>
              </a:solidFill>
            </a:endParaRPr>
          </a:p>
        </p:txBody>
      </p:sp>
      <p:sp>
        <p:nvSpPr>
          <p:cNvPr id="47" name="テキスト ボックス 46">
            <a:extLst>
              <a:ext uri="{FF2B5EF4-FFF2-40B4-BE49-F238E27FC236}">
                <a16:creationId xmlns:a16="http://schemas.microsoft.com/office/drawing/2014/main" id="{E6419107-E5AC-460B-B5B7-6A18DD5D7C48}"/>
              </a:ext>
            </a:extLst>
          </p:cNvPr>
          <p:cNvSpPr txBox="1"/>
          <p:nvPr/>
        </p:nvSpPr>
        <p:spPr>
          <a:xfrm>
            <a:off x="1449309" y="8009744"/>
            <a:ext cx="5121861" cy="523220"/>
          </a:xfrm>
          <a:prstGeom prst="rect">
            <a:avLst/>
          </a:prstGeom>
          <a:noFill/>
        </p:spPr>
        <p:txBody>
          <a:bodyPr wrap="square" rtlCol="0">
            <a:spAutoFit/>
          </a:bodyPr>
          <a:lstStyle/>
          <a:p>
            <a:r>
              <a:rPr kumimoji="1" lang="ja-JP" altLang="en-US" sz="1400" b="1" dirty="0">
                <a:solidFill>
                  <a:srgbClr val="F22E00"/>
                </a:solidFill>
                <a:latin typeface="+mj-ea"/>
                <a:ea typeface="+mj-ea"/>
              </a:rPr>
              <a:t>専門家派遣事業</a:t>
            </a:r>
            <a:r>
              <a:rPr kumimoji="1" lang="en-US" altLang="ja-JP" sz="1400" b="1" dirty="0">
                <a:solidFill>
                  <a:srgbClr val="F22E00"/>
                </a:solidFill>
                <a:latin typeface="+mj-ea"/>
                <a:ea typeface="+mj-ea"/>
              </a:rPr>
              <a:t>WEB</a:t>
            </a:r>
            <a:r>
              <a:rPr kumimoji="1" lang="ja-JP" altLang="en-US" sz="1400" b="1" dirty="0">
                <a:solidFill>
                  <a:srgbClr val="F22E00"/>
                </a:solidFill>
                <a:latin typeface="+mj-ea"/>
                <a:ea typeface="+mj-ea"/>
              </a:rPr>
              <a:t>サイト　</a:t>
            </a:r>
            <a:endParaRPr kumimoji="1" lang="en-US" altLang="ja-JP" sz="1400" b="1" dirty="0">
              <a:solidFill>
                <a:srgbClr val="F22E00"/>
              </a:solidFill>
              <a:latin typeface="+mj-ea"/>
              <a:ea typeface="+mj-ea"/>
            </a:endParaRPr>
          </a:p>
          <a:p>
            <a:r>
              <a:rPr lang="ja-JP" altLang="en-US" sz="1400" b="1" dirty="0">
                <a:solidFill>
                  <a:srgbClr val="F22E00"/>
                </a:solidFill>
                <a:latin typeface="+mj-ea"/>
                <a:ea typeface="+mj-ea"/>
              </a:rPr>
              <a:t>　</a:t>
            </a:r>
            <a:r>
              <a:rPr kumimoji="1" lang="en-US" altLang="ja-JP" sz="1400" b="1" dirty="0">
                <a:solidFill>
                  <a:srgbClr val="F22E00"/>
                </a:solidFill>
                <a:latin typeface="+mj-ea"/>
                <a:ea typeface="+mj-ea"/>
              </a:rPr>
              <a:t>https://www.nico.or.jp/sien/senmonka/63511/</a:t>
            </a:r>
            <a:endParaRPr kumimoji="1" lang="ja-JP" altLang="en-US" sz="1400" b="1" dirty="0">
              <a:solidFill>
                <a:srgbClr val="F22E00"/>
              </a:solidFill>
              <a:latin typeface="+mj-ea"/>
              <a:ea typeface="+mj-ea"/>
            </a:endParaRPr>
          </a:p>
        </p:txBody>
      </p:sp>
      <p:sp>
        <p:nvSpPr>
          <p:cNvPr id="49" name="テキスト ボックス 48">
            <a:extLst>
              <a:ext uri="{FF2B5EF4-FFF2-40B4-BE49-F238E27FC236}">
                <a16:creationId xmlns:a16="http://schemas.microsoft.com/office/drawing/2014/main" id="{69E32322-1844-41DA-AFFB-D1C8D88E0B14}"/>
              </a:ext>
            </a:extLst>
          </p:cNvPr>
          <p:cNvSpPr txBox="1"/>
          <p:nvPr/>
        </p:nvSpPr>
        <p:spPr>
          <a:xfrm>
            <a:off x="311571" y="9005363"/>
            <a:ext cx="4197019" cy="830997"/>
          </a:xfrm>
          <a:prstGeom prst="rect">
            <a:avLst/>
          </a:prstGeom>
          <a:noFill/>
        </p:spPr>
        <p:txBody>
          <a:bodyPr wrap="square" rtlCol="0">
            <a:spAutoFit/>
          </a:bodyPr>
          <a:lstStyle/>
          <a:p>
            <a:r>
              <a:rPr lang="ja-JP" altLang="en-US" sz="2400" b="1" dirty="0">
                <a:latin typeface="+mj-ea"/>
                <a:ea typeface="+mj-ea"/>
              </a:rPr>
              <a:t>経営革新支援チーム</a:t>
            </a:r>
            <a:r>
              <a:rPr kumimoji="1" lang="ja-JP" altLang="en-US" sz="2400" b="1" dirty="0">
                <a:latin typeface="+mj-ea"/>
                <a:ea typeface="+mj-ea"/>
              </a:rPr>
              <a:t> </a:t>
            </a:r>
            <a:endParaRPr kumimoji="1" lang="en-US" altLang="ja-JP" sz="2400" b="1" dirty="0">
              <a:latin typeface="+mj-ea"/>
              <a:ea typeface="+mj-ea"/>
            </a:endParaRPr>
          </a:p>
          <a:p>
            <a:r>
              <a:rPr kumimoji="1" lang="ja-JP" altLang="en-US" sz="1200" b="1" dirty="0">
                <a:latin typeface="+mj-ea"/>
                <a:ea typeface="+mj-ea"/>
              </a:rPr>
              <a:t> </a:t>
            </a:r>
            <a:r>
              <a:rPr kumimoji="1" lang="en-US" altLang="ja-JP" sz="1200" b="1" dirty="0">
                <a:latin typeface="+mj-ea"/>
                <a:ea typeface="+mj-ea"/>
              </a:rPr>
              <a:t>TEL</a:t>
            </a:r>
            <a:r>
              <a:rPr lang="ja-JP" altLang="en-US" sz="1200" b="1" dirty="0">
                <a:latin typeface="+mj-ea"/>
                <a:ea typeface="+mj-ea"/>
              </a:rPr>
              <a:t> </a:t>
            </a:r>
            <a:r>
              <a:rPr lang="en-US" altLang="ja-JP" sz="1200" b="1" dirty="0">
                <a:latin typeface="+mj-ea"/>
                <a:ea typeface="+mj-ea"/>
              </a:rPr>
              <a:t>: 025-246-0056</a:t>
            </a:r>
          </a:p>
          <a:p>
            <a:r>
              <a:rPr lang="ja-JP" altLang="en-US" sz="1200" b="1" dirty="0">
                <a:latin typeface="+mj-ea"/>
                <a:ea typeface="+mj-ea"/>
              </a:rPr>
              <a:t> </a:t>
            </a:r>
            <a:r>
              <a:rPr lang="en-US" altLang="ja-JP" sz="1200" b="1" dirty="0">
                <a:latin typeface="+mj-ea"/>
                <a:ea typeface="+mj-ea"/>
              </a:rPr>
              <a:t>E-mail : senmonka@nico.or.jp</a:t>
            </a:r>
          </a:p>
        </p:txBody>
      </p:sp>
      <p:pic>
        <p:nvPicPr>
          <p:cNvPr id="55" name="図 54">
            <a:extLst>
              <a:ext uri="{FF2B5EF4-FFF2-40B4-BE49-F238E27FC236}">
                <a16:creationId xmlns:a16="http://schemas.microsoft.com/office/drawing/2014/main" id="{05D79DA9-A716-48E9-B944-3EFE0FCD490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325"/>
          <a:stretch/>
        </p:blipFill>
        <p:spPr bwMode="auto">
          <a:xfrm>
            <a:off x="4010239" y="9091366"/>
            <a:ext cx="1982549" cy="375811"/>
          </a:xfrm>
          <a:prstGeom prst="rect">
            <a:avLst/>
          </a:prstGeom>
          <a:noFill/>
          <a:ln>
            <a:noFill/>
          </a:ln>
        </p:spPr>
      </p:pic>
      <p:cxnSp>
        <p:nvCxnSpPr>
          <p:cNvPr id="60" name="直線コネクタ 59">
            <a:extLst>
              <a:ext uri="{FF2B5EF4-FFF2-40B4-BE49-F238E27FC236}">
                <a16:creationId xmlns:a16="http://schemas.microsoft.com/office/drawing/2014/main" id="{AC1519E1-D58C-4295-AF6C-FA11719B8D1A}"/>
              </a:ext>
            </a:extLst>
          </p:cNvPr>
          <p:cNvCxnSpPr>
            <a:cxnSpLocks/>
          </p:cNvCxnSpPr>
          <p:nvPr/>
        </p:nvCxnSpPr>
        <p:spPr>
          <a:xfrm>
            <a:off x="99688" y="8568115"/>
            <a:ext cx="6557611" cy="0"/>
          </a:xfrm>
          <a:prstGeom prst="line">
            <a:avLst/>
          </a:prstGeom>
          <a:ln w="28575">
            <a:solidFill>
              <a:srgbClr val="ABA013"/>
            </a:solidFill>
            <a:prstDash val="solid"/>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BAE6FBAB-8858-4872-A0A8-2B754CF12181}"/>
              </a:ext>
            </a:extLst>
          </p:cNvPr>
          <p:cNvSpPr txBox="1"/>
          <p:nvPr/>
        </p:nvSpPr>
        <p:spPr>
          <a:xfrm>
            <a:off x="311571" y="7371045"/>
            <a:ext cx="972315" cy="276999"/>
          </a:xfrm>
          <a:prstGeom prst="rect">
            <a:avLst/>
          </a:prstGeom>
          <a:solidFill>
            <a:srgbClr val="462300"/>
          </a:solidFill>
        </p:spPr>
        <p:txBody>
          <a:bodyPr wrap="square" rtlCol="0">
            <a:spAutoFit/>
          </a:bodyPr>
          <a:lstStyle/>
          <a:p>
            <a:pPr algn="ctr"/>
            <a:r>
              <a:rPr lang="ja-JP" altLang="en-US" sz="1200" b="1" dirty="0">
                <a:solidFill>
                  <a:schemeClr val="bg1"/>
                </a:solidFill>
              </a:rPr>
              <a:t>企業負担金</a:t>
            </a:r>
            <a:endParaRPr kumimoji="1" lang="ja-JP" altLang="en-US" sz="1200" b="1" dirty="0">
              <a:solidFill>
                <a:schemeClr val="bg1"/>
              </a:solidFill>
            </a:endParaRPr>
          </a:p>
        </p:txBody>
      </p:sp>
      <p:graphicFrame>
        <p:nvGraphicFramePr>
          <p:cNvPr id="4" name="表 4">
            <a:extLst>
              <a:ext uri="{FF2B5EF4-FFF2-40B4-BE49-F238E27FC236}">
                <a16:creationId xmlns:a16="http://schemas.microsoft.com/office/drawing/2014/main" id="{A7A198F2-3AA8-48A1-97CB-F0DB3A4C01FA}"/>
              </a:ext>
            </a:extLst>
          </p:cNvPr>
          <p:cNvGraphicFramePr>
            <a:graphicFrameLocks noGrp="1"/>
          </p:cNvGraphicFramePr>
          <p:nvPr>
            <p:extLst>
              <p:ext uri="{D42A27DB-BD31-4B8C-83A1-F6EECF244321}">
                <p14:modId xmlns:p14="http://schemas.microsoft.com/office/powerpoint/2010/main" val="3899083035"/>
              </p:ext>
            </p:extLst>
          </p:nvPr>
        </p:nvGraphicFramePr>
        <p:xfrm>
          <a:off x="1365087" y="7110035"/>
          <a:ext cx="3938434" cy="817446"/>
        </p:xfrm>
        <a:graphic>
          <a:graphicData uri="http://schemas.openxmlformats.org/drawingml/2006/table">
            <a:tbl>
              <a:tblPr firstRow="1" bandRow="1">
                <a:tableStyleId>{21E4AEA4-8DFA-4A89-87EB-49C32662AFE0}</a:tableStyleId>
              </a:tblPr>
              <a:tblGrid>
                <a:gridCol w="834428">
                  <a:extLst>
                    <a:ext uri="{9D8B030D-6E8A-4147-A177-3AD203B41FA5}">
                      <a16:colId xmlns:a16="http://schemas.microsoft.com/office/drawing/2014/main" val="213712522"/>
                    </a:ext>
                  </a:extLst>
                </a:gridCol>
                <a:gridCol w="989820">
                  <a:extLst>
                    <a:ext uri="{9D8B030D-6E8A-4147-A177-3AD203B41FA5}">
                      <a16:colId xmlns:a16="http://schemas.microsoft.com/office/drawing/2014/main" val="3294620154"/>
                    </a:ext>
                  </a:extLst>
                </a:gridCol>
                <a:gridCol w="1057093">
                  <a:extLst>
                    <a:ext uri="{9D8B030D-6E8A-4147-A177-3AD203B41FA5}">
                      <a16:colId xmlns:a16="http://schemas.microsoft.com/office/drawing/2014/main" val="2779511363"/>
                    </a:ext>
                  </a:extLst>
                </a:gridCol>
                <a:gridCol w="1057093">
                  <a:extLst>
                    <a:ext uri="{9D8B030D-6E8A-4147-A177-3AD203B41FA5}">
                      <a16:colId xmlns:a16="http://schemas.microsoft.com/office/drawing/2014/main" val="1554394258"/>
                    </a:ext>
                  </a:extLst>
                </a:gridCol>
              </a:tblGrid>
              <a:tr h="266516">
                <a:tc gridSpan="2">
                  <a:txBody>
                    <a:bodyPr/>
                    <a:lstStyle/>
                    <a:p>
                      <a:pPr algn="ctr"/>
                      <a:r>
                        <a:rPr kumimoji="1" lang="ja-JP" altLang="en-US" sz="1100" dirty="0">
                          <a:solidFill>
                            <a:schemeClr val="tx1"/>
                          </a:solidFill>
                          <a:latin typeface="+mj-ea"/>
                          <a:ea typeface="+mj-ea"/>
                        </a:rPr>
                        <a:t>区分</a:t>
                      </a:r>
                    </a:p>
                  </a:txBody>
                  <a:tcPr marR="0" marB="0" anchor="ctr">
                    <a:solidFill>
                      <a:schemeClr val="accent2">
                        <a:lumMod val="60000"/>
                        <a:lumOff val="40000"/>
                      </a:schemeClr>
                    </a:solidFill>
                  </a:tcPr>
                </a:tc>
                <a:tc hMerge="1">
                  <a:txBody>
                    <a:bodyPr/>
                    <a:lstStyle/>
                    <a:p>
                      <a:pPr algn="ctr"/>
                      <a:endParaRPr kumimoji="1" lang="ja-JP" altLang="en-US" sz="1050" dirty="0"/>
                    </a:p>
                  </a:txBody>
                  <a:tcPr marR="0" marB="0" anchor="ctr"/>
                </a:tc>
                <a:tc>
                  <a:txBody>
                    <a:bodyPr/>
                    <a:lstStyle/>
                    <a:p>
                      <a:pPr algn="ctr"/>
                      <a:r>
                        <a:rPr kumimoji="1" lang="ja-JP" altLang="en-US" sz="1100" dirty="0">
                          <a:solidFill>
                            <a:schemeClr val="tx1"/>
                          </a:solidFill>
                          <a:latin typeface="+mj-ea"/>
                          <a:ea typeface="+mj-ea"/>
                        </a:rPr>
                        <a:t>一般枠</a:t>
                      </a:r>
                    </a:p>
                  </a:txBody>
                  <a:tcPr marR="0" marB="0" anchor="ctr">
                    <a:solidFill>
                      <a:schemeClr val="accent2">
                        <a:lumMod val="60000"/>
                        <a:lumOff val="40000"/>
                      </a:schemeClr>
                    </a:solidFill>
                  </a:tcPr>
                </a:tc>
                <a:tc>
                  <a:txBody>
                    <a:bodyPr/>
                    <a:lstStyle/>
                    <a:p>
                      <a:pPr algn="ctr"/>
                      <a:r>
                        <a:rPr kumimoji="1" lang="ja-JP" altLang="en-US" sz="1100" dirty="0">
                          <a:solidFill>
                            <a:schemeClr val="tx1"/>
                          </a:solidFill>
                          <a:latin typeface="+mj-ea"/>
                          <a:ea typeface="+mj-ea"/>
                        </a:rPr>
                        <a:t>小規模企業枠</a:t>
                      </a:r>
                    </a:p>
                  </a:txBody>
                  <a:tcPr marL="0" marR="0" marB="0" anchor="ctr">
                    <a:solidFill>
                      <a:schemeClr val="accent2">
                        <a:lumMod val="60000"/>
                        <a:lumOff val="40000"/>
                      </a:schemeClr>
                    </a:solidFill>
                  </a:tcPr>
                </a:tc>
                <a:extLst>
                  <a:ext uri="{0D108BD9-81ED-4DB2-BD59-A6C34878D82A}">
                    <a16:rowId xmlns:a16="http://schemas.microsoft.com/office/drawing/2014/main" val="1465378146"/>
                  </a:ext>
                </a:extLst>
              </a:tr>
              <a:tr h="275465">
                <a:tc rowSpan="2">
                  <a:txBody>
                    <a:bodyPr/>
                    <a:lstStyle/>
                    <a:p>
                      <a:pPr algn="ctr"/>
                      <a:r>
                        <a:rPr kumimoji="1" lang="en-US" altLang="ja-JP" sz="1100" b="1" dirty="0">
                          <a:latin typeface="+mj-ea"/>
                          <a:ea typeface="+mj-ea"/>
                        </a:rPr>
                        <a:t>1</a:t>
                      </a:r>
                      <a:r>
                        <a:rPr kumimoji="1" lang="ja-JP" altLang="en-US" sz="1100" b="1" dirty="0">
                          <a:latin typeface="+mj-ea"/>
                          <a:ea typeface="+mj-ea"/>
                        </a:rPr>
                        <a:t>回当りの</a:t>
                      </a:r>
                      <a:endParaRPr kumimoji="1" lang="en-US" altLang="ja-JP" sz="1100" b="1" dirty="0">
                        <a:latin typeface="+mj-ea"/>
                        <a:ea typeface="+mj-ea"/>
                      </a:endParaRPr>
                    </a:p>
                    <a:p>
                      <a:pPr algn="ctr"/>
                      <a:r>
                        <a:rPr kumimoji="1" lang="ja-JP" altLang="en-US" sz="1100" b="1" dirty="0">
                          <a:latin typeface="+mj-ea"/>
                          <a:ea typeface="+mj-ea"/>
                        </a:rPr>
                        <a:t>負担金</a:t>
                      </a:r>
                    </a:p>
                  </a:txBody>
                  <a:tcPr marR="0" marB="0" anchor="ctr">
                    <a:solidFill>
                      <a:schemeClr val="accent2">
                        <a:lumMod val="60000"/>
                        <a:lumOff val="40000"/>
                      </a:schemeClr>
                    </a:solidFill>
                  </a:tcPr>
                </a:tc>
                <a:tc>
                  <a:txBody>
                    <a:bodyPr/>
                    <a:lstStyle/>
                    <a:p>
                      <a:pPr algn="ctr"/>
                      <a:r>
                        <a:rPr kumimoji="1" lang="ja-JP" altLang="en-US" sz="1100" b="1" dirty="0">
                          <a:latin typeface="+mj-ea"/>
                          <a:ea typeface="+mj-ea"/>
                        </a:rPr>
                        <a:t>県内専門家</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22,500</a:t>
                      </a:r>
                      <a:r>
                        <a:rPr kumimoji="1" lang="ja-JP" altLang="en-US" sz="1100" b="1" dirty="0">
                          <a:latin typeface="+mj-ea"/>
                          <a:ea typeface="+mj-ea"/>
                        </a:rPr>
                        <a:t>円</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15,000</a:t>
                      </a:r>
                      <a:r>
                        <a:rPr kumimoji="1" lang="ja-JP" altLang="en-US" sz="1100" b="1" dirty="0">
                          <a:latin typeface="+mj-ea"/>
                          <a:ea typeface="+mj-ea"/>
                        </a:rPr>
                        <a:t>円</a:t>
                      </a:r>
                    </a:p>
                  </a:txBody>
                  <a:tcPr marR="0" marB="0" anchor="ctr">
                    <a:solidFill>
                      <a:schemeClr val="accent2">
                        <a:lumMod val="60000"/>
                        <a:lumOff val="40000"/>
                      </a:schemeClr>
                    </a:solidFill>
                  </a:tcPr>
                </a:tc>
                <a:extLst>
                  <a:ext uri="{0D108BD9-81ED-4DB2-BD59-A6C34878D82A}">
                    <a16:rowId xmlns:a16="http://schemas.microsoft.com/office/drawing/2014/main" val="3010474488"/>
                  </a:ext>
                </a:extLst>
              </a:tr>
              <a:tr h="275465">
                <a:tc vMerge="1">
                  <a:txBody>
                    <a:bodyPr/>
                    <a:lstStyle/>
                    <a:p>
                      <a:pPr algn="ctr"/>
                      <a:endParaRPr kumimoji="1" lang="ja-JP" altLang="en-US" sz="1050" dirty="0"/>
                    </a:p>
                  </a:txBody>
                  <a:tcPr marR="0" marB="0" anchor="ctr"/>
                </a:tc>
                <a:tc>
                  <a:txBody>
                    <a:bodyPr/>
                    <a:lstStyle/>
                    <a:p>
                      <a:pPr algn="ctr"/>
                      <a:r>
                        <a:rPr kumimoji="1" lang="ja-JP" altLang="en-US" sz="1100" b="1" dirty="0">
                          <a:latin typeface="+mj-ea"/>
                          <a:ea typeface="+mj-ea"/>
                        </a:rPr>
                        <a:t>県外専門家</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28,500</a:t>
                      </a:r>
                      <a:r>
                        <a:rPr kumimoji="1" lang="ja-JP" altLang="en-US" sz="1100" b="1" dirty="0">
                          <a:latin typeface="+mj-ea"/>
                          <a:ea typeface="+mj-ea"/>
                        </a:rPr>
                        <a:t>円</a:t>
                      </a:r>
                    </a:p>
                  </a:txBody>
                  <a:tcPr marR="0" marB="0" anchor="ctr">
                    <a:solidFill>
                      <a:schemeClr val="accent2">
                        <a:lumMod val="60000"/>
                        <a:lumOff val="40000"/>
                      </a:schemeClr>
                    </a:solidFill>
                  </a:tcPr>
                </a:tc>
                <a:tc>
                  <a:txBody>
                    <a:bodyPr/>
                    <a:lstStyle/>
                    <a:p>
                      <a:pPr algn="r"/>
                      <a:r>
                        <a:rPr kumimoji="1" lang="en-US" altLang="ja-JP" sz="1100" b="1" dirty="0">
                          <a:latin typeface="+mj-ea"/>
                          <a:ea typeface="+mj-ea"/>
                        </a:rPr>
                        <a:t>19,000</a:t>
                      </a:r>
                      <a:r>
                        <a:rPr kumimoji="1" lang="ja-JP" altLang="en-US" sz="1100" b="1" dirty="0">
                          <a:latin typeface="+mj-ea"/>
                          <a:ea typeface="+mj-ea"/>
                        </a:rPr>
                        <a:t>円</a:t>
                      </a:r>
                    </a:p>
                  </a:txBody>
                  <a:tcPr marR="0" marB="0" anchor="ctr">
                    <a:solidFill>
                      <a:schemeClr val="accent2">
                        <a:lumMod val="60000"/>
                        <a:lumOff val="40000"/>
                      </a:schemeClr>
                    </a:solidFill>
                  </a:tcPr>
                </a:tc>
                <a:extLst>
                  <a:ext uri="{0D108BD9-81ED-4DB2-BD59-A6C34878D82A}">
                    <a16:rowId xmlns:a16="http://schemas.microsoft.com/office/drawing/2014/main" val="4117331425"/>
                  </a:ext>
                </a:extLst>
              </a:tr>
            </a:tbl>
          </a:graphicData>
        </a:graphic>
      </p:graphicFrame>
      <p:sp>
        <p:nvSpPr>
          <p:cNvPr id="54" name="テキスト ボックス 53">
            <a:extLst>
              <a:ext uri="{FF2B5EF4-FFF2-40B4-BE49-F238E27FC236}">
                <a16:creationId xmlns:a16="http://schemas.microsoft.com/office/drawing/2014/main" id="{67C4A51A-5925-40E8-BBAA-BDDECA8D21A4}"/>
              </a:ext>
            </a:extLst>
          </p:cNvPr>
          <p:cNvSpPr txBox="1"/>
          <p:nvPr/>
        </p:nvSpPr>
        <p:spPr>
          <a:xfrm>
            <a:off x="3556739" y="6469133"/>
            <a:ext cx="3117145" cy="400110"/>
          </a:xfrm>
          <a:prstGeom prst="rect">
            <a:avLst/>
          </a:prstGeom>
          <a:noFill/>
        </p:spPr>
        <p:txBody>
          <a:bodyPr wrap="square" rtlCol="0">
            <a:spAutoFit/>
          </a:bodyPr>
          <a:lstStyle/>
          <a:p>
            <a:r>
              <a:rPr kumimoji="1" lang="ja-JP" altLang="en-US" sz="1000" dirty="0">
                <a:latin typeface="+mj-ea"/>
                <a:ea typeface="+mj-ea"/>
              </a:rPr>
              <a:t>小規模企業枠の対象企業：</a:t>
            </a:r>
            <a:endParaRPr kumimoji="1" lang="en-US" altLang="ja-JP" sz="1000" dirty="0">
              <a:latin typeface="+mj-ea"/>
              <a:ea typeface="+mj-ea"/>
            </a:endParaRPr>
          </a:p>
          <a:p>
            <a:r>
              <a:rPr lang="ja-JP" altLang="en-US" sz="1000" dirty="0">
                <a:latin typeface="+mj-ea"/>
                <a:ea typeface="+mj-ea"/>
              </a:rPr>
              <a:t>　</a:t>
            </a:r>
            <a:r>
              <a:rPr kumimoji="1" lang="ja-JP" altLang="en-US" sz="1000" dirty="0">
                <a:latin typeface="+mj-ea"/>
                <a:ea typeface="+mj-ea"/>
              </a:rPr>
              <a:t>従業員</a:t>
            </a:r>
            <a:r>
              <a:rPr kumimoji="1" lang="en-US" altLang="ja-JP" sz="1000" dirty="0">
                <a:latin typeface="+mj-ea"/>
                <a:ea typeface="+mj-ea"/>
              </a:rPr>
              <a:t>20</a:t>
            </a:r>
            <a:r>
              <a:rPr kumimoji="1" lang="ja-JP" altLang="en-US" sz="1000" dirty="0">
                <a:latin typeface="+mj-ea"/>
                <a:ea typeface="+mj-ea"/>
              </a:rPr>
              <a:t>人以下（商業・サービス業は</a:t>
            </a:r>
            <a:r>
              <a:rPr kumimoji="1" lang="en-US" altLang="ja-JP" sz="1000" dirty="0">
                <a:latin typeface="+mj-ea"/>
                <a:ea typeface="+mj-ea"/>
              </a:rPr>
              <a:t>5</a:t>
            </a:r>
            <a:r>
              <a:rPr kumimoji="1" lang="ja-JP" altLang="en-US" sz="1000" dirty="0">
                <a:latin typeface="+mj-ea"/>
                <a:ea typeface="+mj-ea"/>
              </a:rPr>
              <a:t>人以下）</a:t>
            </a:r>
            <a:endParaRPr kumimoji="1" lang="en-US" altLang="ja-JP" sz="1000" dirty="0">
              <a:latin typeface="+mj-ea"/>
              <a:ea typeface="+mj-ea"/>
            </a:endParaRPr>
          </a:p>
        </p:txBody>
      </p:sp>
      <p:sp>
        <p:nvSpPr>
          <p:cNvPr id="69" name="テキスト ボックス 68">
            <a:extLst>
              <a:ext uri="{FF2B5EF4-FFF2-40B4-BE49-F238E27FC236}">
                <a16:creationId xmlns:a16="http://schemas.microsoft.com/office/drawing/2014/main" id="{F41D7636-9996-4F6C-8F2B-C80CE1B1B289}"/>
              </a:ext>
            </a:extLst>
          </p:cNvPr>
          <p:cNvSpPr txBox="1"/>
          <p:nvPr/>
        </p:nvSpPr>
        <p:spPr>
          <a:xfrm>
            <a:off x="3975649" y="9485842"/>
            <a:ext cx="2819999" cy="369332"/>
          </a:xfrm>
          <a:prstGeom prst="rect">
            <a:avLst/>
          </a:prstGeom>
          <a:noFill/>
        </p:spPr>
        <p:txBody>
          <a:bodyPr wrap="square" rtlCol="0">
            <a:spAutoFit/>
          </a:bodyPr>
          <a:lstStyle/>
          <a:p>
            <a:r>
              <a:rPr kumimoji="1" lang="ja-JP" altLang="en-US" sz="900" b="1" dirty="0">
                <a:latin typeface="+mj-ea"/>
                <a:ea typeface="+mj-ea"/>
              </a:rPr>
              <a:t>〒</a:t>
            </a:r>
            <a:r>
              <a:rPr kumimoji="1" lang="en-US" altLang="ja-JP" sz="900" b="1" dirty="0">
                <a:latin typeface="+mj-ea"/>
                <a:ea typeface="+mj-ea"/>
              </a:rPr>
              <a:t>950-0078</a:t>
            </a:r>
            <a:r>
              <a:rPr kumimoji="1" lang="ja-JP" altLang="en-US" sz="900" b="1" dirty="0">
                <a:latin typeface="+mj-ea"/>
                <a:ea typeface="+mj-ea"/>
              </a:rPr>
              <a:t>　</a:t>
            </a:r>
            <a:endParaRPr kumimoji="1" lang="en-US" altLang="ja-JP" sz="900" b="1" dirty="0">
              <a:latin typeface="+mj-ea"/>
              <a:ea typeface="+mj-ea"/>
            </a:endParaRPr>
          </a:p>
          <a:p>
            <a:r>
              <a:rPr kumimoji="1" lang="ja-JP" altLang="en-US" sz="900" b="1" dirty="0">
                <a:latin typeface="+mj-ea"/>
                <a:ea typeface="+mj-ea"/>
              </a:rPr>
              <a:t>新潟市中央区万代島５番１号 万代島ビル９階</a:t>
            </a:r>
            <a:endParaRPr kumimoji="1" lang="en-US" altLang="ja-JP" sz="900" b="1" dirty="0">
              <a:latin typeface="+mj-ea"/>
              <a:ea typeface="+mj-ea"/>
            </a:endParaRPr>
          </a:p>
        </p:txBody>
      </p:sp>
      <p:sp>
        <p:nvSpPr>
          <p:cNvPr id="56" name="テキスト ボックス 55">
            <a:extLst>
              <a:ext uri="{FF2B5EF4-FFF2-40B4-BE49-F238E27FC236}">
                <a16:creationId xmlns:a16="http://schemas.microsoft.com/office/drawing/2014/main" id="{39652BF6-6B14-46E5-9188-B1CB6FF13D7F}"/>
              </a:ext>
            </a:extLst>
          </p:cNvPr>
          <p:cNvSpPr txBox="1"/>
          <p:nvPr/>
        </p:nvSpPr>
        <p:spPr>
          <a:xfrm>
            <a:off x="303879" y="8666375"/>
            <a:ext cx="2180258" cy="288147"/>
          </a:xfrm>
          <a:prstGeom prst="rect">
            <a:avLst/>
          </a:prstGeom>
          <a:solidFill>
            <a:srgbClr val="462300"/>
          </a:solidFill>
          <a:ln>
            <a:solidFill>
              <a:srgbClr val="462300"/>
            </a:solidFill>
          </a:ln>
        </p:spPr>
        <p:txBody>
          <a:bodyPr wrap="square" tIns="72000" rtlCol="0">
            <a:spAutoFit/>
          </a:bodyPr>
          <a:lstStyle/>
          <a:p>
            <a:pPr algn="ctr"/>
            <a:r>
              <a:rPr kumimoji="1" lang="ja-JP" altLang="en-US" sz="1100" b="1" dirty="0">
                <a:solidFill>
                  <a:schemeClr val="bg1"/>
                </a:solidFill>
                <a:latin typeface="+mj-ea"/>
                <a:ea typeface="+mj-ea"/>
              </a:rPr>
              <a:t>お問い合わせ・申請書類提出先</a:t>
            </a:r>
          </a:p>
        </p:txBody>
      </p:sp>
      <p:cxnSp>
        <p:nvCxnSpPr>
          <p:cNvPr id="70" name="直線コネクタ 69">
            <a:extLst>
              <a:ext uri="{FF2B5EF4-FFF2-40B4-BE49-F238E27FC236}">
                <a16:creationId xmlns:a16="http://schemas.microsoft.com/office/drawing/2014/main" id="{CC8548D0-BEB6-47F9-B8CB-F0E365C12801}"/>
              </a:ext>
            </a:extLst>
          </p:cNvPr>
          <p:cNvCxnSpPr>
            <a:cxnSpLocks/>
          </p:cNvCxnSpPr>
          <p:nvPr/>
        </p:nvCxnSpPr>
        <p:spPr>
          <a:xfrm>
            <a:off x="82843" y="9883305"/>
            <a:ext cx="6557611" cy="0"/>
          </a:xfrm>
          <a:prstGeom prst="line">
            <a:avLst/>
          </a:prstGeom>
          <a:ln w="28575">
            <a:solidFill>
              <a:srgbClr val="ABA013"/>
            </a:solidFill>
            <a:prstDash val="solid"/>
          </a:ln>
        </p:spPr>
        <p:style>
          <a:lnRef idx="1">
            <a:schemeClr val="accent1"/>
          </a:lnRef>
          <a:fillRef idx="0">
            <a:schemeClr val="accent1"/>
          </a:fillRef>
          <a:effectRef idx="0">
            <a:schemeClr val="accent1"/>
          </a:effectRef>
          <a:fontRef idx="minor">
            <a:schemeClr val="tx1"/>
          </a:fontRef>
        </p:style>
      </p:cxnSp>
      <p:grpSp>
        <p:nvGrpSpPr>
          <p:cNvPr id="33" name="グループ化 32">
            <a:extLst>
              <a:ext uri="{FF2B5EF4-FFF2-40B4-BE49-F238E27FC236}">
                <a16:creationId xmlns:a16="http://schemas.microsoft.com/office/drawing/2014/main" id="{8A2AF39C-C166-49B0-9715-5C82055AF0DC}"/>
              </a:ext>
            </a:extLst>
          </p:cNvPr>
          <p:cNvGrpSpPr/>
          <p:nvPr/>
        </p:nvGrpSpPr>
        <p:grpSpPr>
          <a:xfrm>
            <a:off x="3472515" y="3681483"/>
            <a:ext cx="3250836" cy="3203960"/>
            <a:chOff x="228217" y="1548822"/>
            <a:chExt cx="3089928" cy="2655237"/>
          </a:xfrm>
        </p:grpSpPr>
        <p:sp>
          <p:nvSpPr>
            <p:cNvPr id="34" name="四角形: 角を丸くする 33">
              <a:extLst>
                <a:ext uri="{FF2B5EF4-FFF2-40B4-BE49-F238E27FC236}">
                  <a16:creationId xmlns:a16="http://schemas.microsoft.com/office/drawing/2014/main" id="{6445D202-C01D-4DBC-8BAC-CF7D9C706EE0}"/>
                </a:ext>
              </a:extLst>
            </p:cNvPr>
            <p:cNvSpPr/>
            <p:nvPr/>
          </p:nvSpPr>
          <p:spPr>
            <a:xfrm>
              <a:off x="228217" y="1548822"/>
              <a:ext cx="3089928" cy="2655237"/>
            </a:xfrm>
            <a:prstGeom prst="roundRect">
              <a:avLst>
                <a:gd name="adj" fmla="val 5831"/>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E26BA780-18F5-4626-B0DB-C968376207E4}"/>
                </a:ext>
              </a:extLst>
            </p:cNvPr>
            <p:cNvSpPr/>
            <p:nvPr/>
          </p:nvSpPr>
          <p:spPr>
            <a:xfrm>
              <a:off x="228217" y="1677584"/>
              <a:ext cx="3089928" cy="522054"/>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1600" b="1" dirty="0">
                  <a:latin typeface="+mn-ea"/>
                </a:rPr>
                <a:t>一般枠・小規模企業枠（有料）</a:t>
              </a:r>
              <a:endParaRPr lang="en-US" altLang="ja-JP" sz="1600" b="1" dirty="0">
                <a:latin typeface="+mn-ea"/>
              </a:endParaRPr>
            </a:p>
          </p:txBody>
        </p:sp>
      </p:grpSp>
      <p:sp>
        <p:nvSpPr>
          <p:cNvPr id="2" name="テキスト ボックス 1">
            <a:extLst>
              <a:ext uri="{FF2B5EF4-FFF2-40B4-BE49-F238E27FC236}">
                <a16:creationId xmlns:a16="http://schemas.microsoft.com/office/drawing/2014/main" id="{7FA5B461-FC38-73E7-CAB0-16A2120F62D1}"/>
              </a:ext>
            </a:extLst>
          </p:cNvPr>
          <p:cNvSpPr txBox="1"/>
          <p:nvPr/>
        </p:nvSpPr>
        <p:spPr>
          <a:xfrm>
            <a:off x="214206" y="4594877"/>
            <a:ext cx="3117145" cy="1015663"/>
          </a:xfrm>
          <a:prstGeom prst="rect">
            <a:avLst/>
          </a:prstGeom>
          <a:noFill/>
        </p:spPr>
        <p:txBody>
          <a:bodyPr wrap="square" rtlCol="0">
            <a:spAutoFit/>
          </a:bodyPr>
          <a:lstStyle/>
          <a:p>
            <a:r>
              <a:rPr lang="ja-JP" altLang="en-US" sz="1200" b="1" dirty="0"/>
              <a:t>原材料価格等の高騰に係るコスト上昇分の適切な価格転嫁を促進するために、原価計算に基づいた価格交渉に必要な準備や実践方法などについてアドバイス</a:t>
            </a:r>
            <a:endParaRPr kumimoji="1" lang="ja-JP" altLang="en-US" sz="1200" b="1" dirty="0"/>
          </a:p>
          <a:p>
            <a:endParaRPr kumimoji="1" lang="ja-JP" altLang="en-US" sz="1200" b="1" dirty="0"/>
          </a:p>
        </p:txBody>
      </p:sp>
      <p:sp>
        <p:nvSpPr>
          <p:cNvPr id="5" name="テキスト ボックス 4">
            <a:extLst>
              <a:ext uri="{FF2B5EF4-FFF2-40B4-BE49-F238E27FC236}">
                <a16:creationId xmlns:a16="http://schemas.microsoft.com/office/drawing/2014/main" id="{7AF9F342-0B74-7339-AE0E-EA9C2D97728C}"/>
              </a:ext>
            </a:extLst>
          </p:cNvPr>
          <p:cNvSpPr txBox="1"/>
          <p:nvPr/>
        </p:nvSpPr>
        <p:spPr>
          <a:xfrm>
            <a:off x="207927" y="5537320"/>
            <a:ext cx="3134051" cy="1277273"/>
          </a:xfrm>
          <a:prstGeom prst="rect">
            <a:avLst/>
          </a:prstGeom>
          <a:noFill/>
        </p:spPr>
        <p:txBody>
          <a:bodyPr wrap="square" rtlCol="0">
            <a:spAutoFit/>
          </a:bodyPr>
          <a:lstStyle/>
          <a:p>
            <a:pPr>
              <a:spcAft>
                <a:spcPts val="600"/>
              </a:spcAft>
            </a:pPr>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対象：電力・ガス・食料品等の価格高騰の影響により、最近１か月間又は</a:t>
            </a:r>
            <a:r>
              <a:rPr lang="ja-JP" altLang="en-US" sz="1200" dirty="0"/>
              <a:t>３か月間の売上高、売上総利益、売上高経常利益率のいずれかが</a:t>
            </a:r>
            <a:r>
              <a:rPr lang="ja-JP" altLang="en-US" sz="1200" u="sng" dirty="0">
                <a:solidFill>
                  <a:srgbClr val="FF0000"/>
                </a:solidFill>
              </a:rPr>
              <a:t>前年同期比で５％</a:t>
            </a:r>
            <a:r>
              <a:rPr kumimoji="1" lang="ja-JP" altLang="en-US" sz="1100" u="sng" dirty="0">
                <a:solidFill>
                  <a:srgbClr val="FF0000"/>
                </a:solidFill>
              </a:rPr>
              <a:t>以上減少している</a:t>
            </a:r>
            <a:r>
              <a:rPr lang="ja-JP" altLang="en-US" sz="1100" dirty="0"/>
              <a:t>中小企業者等</a:t>
            </a:r>
            <a:endParaRPr kumimoji="1" lang="ja-JP" altLang="en-US" sz="1200" dirty="0"/>
          </a:p>
        </p:txBody>
      </p:sp>
      <p:sp>
        <p:nvSpPr>
          <p:cNvPr id="7" name="テキスト ボックス 6">
            <a:extLst>
              <a:ext uri="{FF2B5EF4-FFF2-40B4-BE49-F238E27FC236}">
                <a16:creationId xmlns:a16="http://schemas.microsoft.com/office/drawing/2014/main" id="{B8694110-B1B4-91FA-9C85-DC91D6537680}"/>
              </a:ext>
            </a:extLst>
          </p:cNvPr>
          <p:cNvSpPr txBox="1"/>
          <p:nvPr/>
        </p:nvSpPr>
        <p:spPr>
          <a:xfrm>
            <a:off x="3547263" y="4600523"/>
            <a:ext cx="3117145" cy="646331"/>
          </a:xfrm>
          <a:prstGeom prst="rect">
            <a:avLst/>
          </a:prstGeom>
          <a:noFill/>
        </p:spPr>
        <p:txBody>
          <a:bodyPr wrap="square" rtlCol="0">
            <a:spAutoFit/>
          </a:bodyPr>
          <a:lstStyle/>
          <a:p>
            <a:r>
              <a:rPr lang="ja-JP" altLang="en-US" sz="1200" b="1" dirty="0"/>
              <a:t>経営計画策定や資金計画立て直し、コスト削減、省エネルギー機器導入の検討など、経営全般の幅広いアドバイス</a:t>
            </a:r>
            <a:endParaRPr kumimoji="1" lang="ja-JP" altLang="en-US" sz="1200" b="1" dirty="0"/>
          </a:p>
        </p:txBody>
      </p:sp>
      <p:sp>
        <p:nvSpPr>
          <p:cNvPr id="9" name="テキスト ボックス 8">
            <a:extLst>
              <a:ext uri="{FF2B5EF4-FFF2-40B4-BE49-F238E27FC236}">
                <a16:creationId xmlns:a16="http://schemas.microsoft.com/office/drawing/2014/main" id="{FAA9231A-C98C-7D3F-65C0-6DFC4CBC4062}"/>
              </a:ext>
            </a:extLst>
          </p:cNvPr>
          <p:cNvSpPr txBox="1"/>
          <p:nvPr/>
        </p:nvSpPr>
        <p:spPr>
          <a:xfrm>
            <a:off x="3548723" y="5333745"/>
            <a:ext cx="3134051" cy="1077218"/>
          </a:xfrm>
          <a:prstGeom prst="rect">
            <a:avLst/>
          </a:prstGeom>
          <a:noFill/>
        </p:spPr>
        <p:txBody>
          <a:bodyPr wrap="square" rtlCol="0">
            <a:spAutoFit/>
          </a:bodyPr>
          <a:lstStyle/>
          <a:p>
            <a:pPr>
              <a:spcAft>
                <a:spcPts val="600"/>
              </a:spcAft>
            </a:pPr>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対象：電力・ガス・食料品等の価格高騰の影響による課題等の解決により、経営の向上を目指す意欲のある</a:t>
            </a:r>
            <a:r>
              <a:rPr kumimoji="1" lang="ja-JP" altLang="en-US" sz="1100" dirty="0"/>
              <a:t>中小企業者等</a:t>
            </a:r>
            <a:endParaRPr kumimoji="1" lang="ja-JP" altLang="en-US" sz="1200" dirty="0"/>
          </a:p>
        </p:txBody>
      </p:sp>
      <p:sp>
        <p:nvSpPr>
          <p:cNvPr id="10" name="テキスト ボックス 9">
            <a:extLst>
              <a:ext uri="{FF2B5EF4-FFF2-40B4-BE49-F238E27FC236}">
                <a16:creationId xmlns:a16="http://schemas.microsoft.com/office/drawing/2014/main" id="{7CC2C1E6-B751-9018-5637-371F63956808}"/>
              </a:ext>
            </a:extLst>
          </p:cNvPr>
          <p:cNvSpPr txBox="1"/>
          <p:nvPr/>
        </p:nvSpPr>
        <p:spPr>
          <a:xfrm>
            <a:off x="44078" y="751206"/>
            <a:ext cx="6471466" cy="523220"/>
          </a:xfrm>
          <a:prstGeom prst="rect">
            <a:avLst/>
          </a:prstGeom>
          <a:noFill/>
        </p:spPr>
        <p:txBody>
          <a:bodyPr wrap="square" rtlCol="0">
            <a:spAutoFit/>
          </a:bodyPr>
          <a:lstStyle/>
          <a:p>
            <a:r>
              <a:rPr kumimoji="1" lang="ja-JP" altLang="en-US" sz="1400" b="1" dirty="0"/>
              <a:t>中小企業の皆さまが抱える様々な経営課題</a:t>
            </a:r>
            <a:r>
              <a:rPr lang="ja-JP" altLang="en-US" sz="1400" b="1" dirty="0"/>
              <a:t>の</a:t>
            </a:r>
            <a:r>
              <a:rPr kumimoji="1" lang="ja-JP" altLang="en-US" sz="1400" b="1" dirty="0"/>
              <a:t>解決を支援するために、</a:t>
            </a:r>
            <a:endParaRPr kumimoji="1" lang="en-US" altLang="ja-JP" sz="1400" b="1" dirty="0"/>
          </a:p>
          <a:p>
            <a:r>
              <a:rPr kumimoji="1" lang="ja-JP" altLang="en-US" sz="1400" b="1" dirty="0"/>
              <a:t>民間専門家を継続的に派遣しアドバイス</a:t>
            </a:r>
            <a:r>
              <a:rPr lang="ja-JP" altLang="en-US" sz="1400" b="1" dirty="0"/>
              <a:t>を行います</a:t>
            </a:r>
            <a:endParaRPr kumimoji="1" lang="ja-JP" altLang="en-US" sz="1400" b="1" dirty="0"/>
          </a:p>
        </p:txBody>
      </p:sp>
      <p:pic>
        <p:nvPicPr>
          <p:cNvPr id="16" name="グラフィックス 15" descr="役員室">
            <a:extLst>
              <a:ext uri="{FF2B5EF4-FFF2-40B4-BE49-F238E27FC236}">
                <a16:creationId xmlns:a16="http://schemas.microsoft.com/office/drawing/2014/main" id="{FA889348-F991-F04D-8B36-2CAB39B53E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82094" y="580105"/>
            <a:ext cx="829788" cy="829788"/>
          </a:xfrm>
          <a:prstGeom prst="rect">
            <a:avLst/>
          </a:prstGeom>
        </p:spPr>
      </p:pic>
      <p:pic>
        <p:nvPicPr>
          <p:cNvPr id="8" name="図 7">
            <a:extLst>
              <a:ext uri="{FF2B5EF4-FFF2-40B4-BE49-F238E27FC236}">
                <a16:creationId xmlns:a16="http://schemas.microsoft.com/office/drawing/2014/main" id="{A7F8856E-775C-D262-86CA-F057AF294A7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45428" y="7288895"/>
            <a:ext cx="823922" cy="823922"/>
          </a:xfrm>
          <a:prstGeom prst="rect">
            <a:avLst/>
          </a:prstGeom>
        </p:spPr>
      </p:pic>
      <p:grpSp>
        <p:nvGrpSpPr>
          <p:cNvPr id="14" name="グループ化 13">
            <a:extLst>
              <a:ext uri="{FF2B5EF4-FFF2-40B4-BE49-F238E27FC236}">
                <a16:creationId xmlns:a16="http://schemas.microsoft.com/office/drawing/2014/main" id="{A26BBD91-DF2D-1E5C-D17B-5F6510D504CB}"/>
              </a:ext>
            </a:extLst>
          </p:cNvPr>
          <p:cNvGrpSpPr/>
          <p:nvPr/>
        </p:nvGrpSpPr>
        <p:grpSpPr>
          <a:xfrm>
            <a:off x="134649" y="1356688"/>
            <a:ext cx="6571094" cy="2183954"/>
            <a:chOff x="110213" y="1634166"/>
            <a:chExt cx="3268942" cy="2828891"/>
          </a:xfrm>
        </p:grpSpPr>
        <p:sp>
          <p:nvSpPr>
            <p:cNvPr id="15" name="四角形: 角を丸くする 14">
              <a:extLst>
                <a:ext uri="{FF2B5EF4-FFF2-40B4-BE49-F238E27FC236}">
                  <a16:creationId xmlns:a16="http://schemas.microsoft.com/office/drawing/2014/main" id="{48A04B34-95CF-23D2-2535-B92343D14F46}"/>
                </a:ext>
              </a:extLst>
            </p:cNvPr>
            <p:cNvSpPr/>
            <p:nvPr/>
          </p:nvSpPr>
          <p:spPr>
            <a:xfrm>
              <a:off x="110213" y="1634166"/>
              <a:ext cx="3268942" cy="2828891"/>
            </a:xfrm>
            <a:prstGeom prst="roundRect">
              <a:avLst>
                <a:gd name="adj" fmla="val 5831"/>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6E26D3AE-45D5-1064-519A-0AA8147B72ED}"/>
                </a:ext>
              </a:extLst>
            </p:cNvPr>
            <p:cNvSpPr/>
            <p:nvPr/>
          </p:nvSpPr>
          <p:spPr>
            <a:xfrm>
              <a:off x="110213" y="1721481"/>
              <a:ext cx="3268942" cy="650740"/>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ja-JP" altLang="en-US" sz="2000" b="1" dirty="0"/>
                <a:t>　　電力・ガス・食料品等価格高騰枠（無料）</a:t>
              </a:r>
              <a:endParaRPr kumimoji="1" lang="ja-JP" altLang="en-US" sz="2000" b="1" dirty="0"/>
            </a:p>
          </p:txBody>
        </p:sp>
      </p:grpSp>
      <p:sp>
        <p:nvSpPr>
          <p:cNvPr id="18" name="テキスト ボックス 17">
            <a:extLst>
              <a:ext uri="{FF2B5EF4-FFF2-40B4-BE49-F238E27FC236}">
                <a16:creationId xmlns:a16="http://schemas.microsoft.com/office/drawing/2014/main" id="{16445A5D-412B-9692-4AEA-CD031DF033AC}"/>
              </a:ext>
            </a:extLst>
          </p:cNvPr>
          <p:cNvSpPr txBox="1"/>
          <p:nvPr/>
        </p:nvSpPr>
        <p:spPr>
          <a:xfrm>
            <a:off x="152257" y="2597386"/>
            <a:ext cx="6521627" cy="892552"/>
          </a:xfrm>
          <a:prstGeom prst="rect">
            <a:avLst/>
          </a:prstGeom>
          <a:noFill/>
        </p:spPr>
        <p:txBody>
          <a:bodyPr wrap="square" rtlCol="0">
            <a:spAutoFit/>
          </a:bodyPr>
          <a:lstStyle/>
          <a:p>
            <a:pPr>
              <a:spcAft>
                <a:spcPts val="600"/>
              </a:spcAft>
            </a:pPr>
            <a:r>
              <a:rPr kumimoji="1" lang="ja-JP" altLang="en-US" sz="1200" b="1" dirty="0"/>
              <a:t>派遣回数：最大５回</a:t>
            </a:r>
            <a:r>
              <a:rPr kumimoji="1" lang="en-US" altLang="ja-JP" sz="1200" b="1" dirty="0"/>
              <a:t>/</a:t>
            </a:r>
            <a:r>
              <a:rPr kumimoji="1" lang="ja-JP" altLang="en-US" sz="1200" b="1" dirty="0"/>
              <a:t>社</a:t>
            </a:r>
            <a:endParaRPr kumimoji="1" lang="en-US" altLang="ja-JP" sz="1200" b="1" dirty="0"/>
          </a:p>
          <a:p>
            <a:pPr marL="449263" indent="-449263"/>
            <a:r>
              <a:rPr kumimoji="1" lang="ja-JP" altLang="en-US" sz="1200" dirty="0"/>
              <a:t>対象：電力・ガス・食料品等の価格高騰の影響により、最近１か月間又は</a:t>
            </a:r>
            <a:r>
              <a:rPr lang="ja-JP" altLang="en-US" sz="1200" dirty="0"/>
              <a:t>３か月間の売上高、売上総利益、売上高経常利益率のいずれかが</a:t>
            </a:r>
            <a:r>
              <a:rPr lang="ja-JP" altLang="en-US" sz="1200" u="sng" dirty="0">
                <a:solidFill>
                  <a:srgbClr val="FF0000"/>
                </a:solidFill>
              </a:rPr>
              <a:t>前年同期比で５％</a:t>
            </a:r>
            <a:r>
              <a:rPr kumimoji="1" lang="ja-JP" altLang="en-US" sz="1100" u="sng" dirty="0">
                <a:solidFill>
                  <a:srgbClr val="FF0000"/>
                </a:solidFill>
              </a:rPr>
              <a:t>以上減少している</a:t>
            </a:r>
            <a:r>
              <a:rPr lang="ja-JP" altLang="en-US" sz="1100" dirty="0"/>
              <a:t>中小企業者等</a:t>
            </a:r>
            <a:endParaRPr kumimoji="1" lang="ja-JP" altLang="en-US" sz="1200" dirty="0"/>
          </a:p>
        </p:txBody>
      </p:sp>
      <p:sp>
        <p:nvSpPr>
          <p:cNvPr id="20" name="テキスト ボックス 19">
            <a:extLst>
              <a:ext uri="{FF2B5EF4-FFF2-40B4-BE49-F238E27FC236}">
                <a16:creationId xmlns:a16="http://schemas.microsoft.com/office/drawing/2014/main" id="{E47648DD-665B-85A2-DB7E-9D99D1CB45C0}"/>
              </a:ext>
            </a:extLst>
          </p:cNvPr>
          <p:cNvSpPr txBox="1"/>
          <p:nvPr/>
        </p:nvSpPr>
        <p:spPr>
          <a:xfrm>
            <a:off x="134649" y="2060208"/>
            <a:ext cx="6558753" cy="461665"/>
          </a:xfrm>
          <a:prstGeom prst="rect">
            <a:avLst/>
          </a:prstGeom>
          <a:noFill/>
        </p:spPr>
        <p:txBody>
          <a:bodyPr wrap="square" rtlCol="0">
            <a:spAutoFit/>
          </a:bodyPr>
          <a:lstStyle/>
          <a:p>
            <a:r>
              <a:rPr lang="ja-JP" altLang="en-US" sz="1200" b="1" dirty="0"/>
              <a:t>経営計画策定や資金計画立て直し、コスト削減、省エネルギー機器導入の検討など、経営全般の幅広いアドバイス</a:t>
            </a:r>
            <a:endParaRPr kumimoji="1" lang="ja-JP" altLang="en-US" sz="1200" b="1" dirty="0"/>
          </a:p>
        </p:txBody>
      </p:sp>
    </p:spTree>
    <p:extLst>
      <p:ext uri="{BB962C8B-B14F-4D97-AF65-F5344CB8AC3E}">
        <p14:creationId xmlns:p14="http://schemas.microsoft.com/office/powerpoint/2010/main" val="2871330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2e2716-3e9c-4455-b0cc-838418208509">
      <Terms xmlns="http://schemas.microsoft.com/office/infopath/2007/PartnerControls"/>
    </lcf76f155ced4ddcb4097134ff3c332f>
    <TaxCatchAll xmlns="ddff9eb7-d64d-4ebd-856d-e287af282d4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A4D0E2644FED24EAE1572B67766E628" ma:contentTypeVersion="17" ma:contentTypeDescription="新しいドキュメントを作成します。" ma:contentTypeScope="" ma:versionID="a00d78074f8cbc9285315afe76249a6a">
  <xsd:schema xmlns:xsd="http://www.w3.org/2001/XMLSchema" xmlns:xs="http://www.w3.org/2001/XMLSchema" xmlns:p="http://schemas.microsoft.com/office/2006/metadata/properties" xmlns:ns2="ddff9eb7-d64d-4ebd-856d-e287af282d42" xmlns:ns3="b72e2716-3e9c-4455-b0cc-838418208509" targetNamespace="http://schemas.microsoft.com/office/2006/metadata/properties" ma:root="true" ma:fieldsID="64d694c4e4f98408d97e85bceb71c39f" ns2:_="" ns3:_="">
    <xsd:import namespace="ddff9eb7-d64d-4ebd-856d-e287af282d42"/>
    <xsd:import namespace="b72e2716-3e9c-4455-b0cc-83841820850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ff9eb7-d64d-4ebd-856d-e287af282d4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512fafd5-a76f-4521-9be9-a33165befb40}" ma:internalName="TaxCatchAll" ma:showField="CatchAllData" ma:web="ddff9eb7-d64d-4ebd-856d-e287af282d4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72e2716-3e9c-4455-b0cc-83841820850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59e1d58c-9d13-40fb-9c1e-909c2f2451b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0425BB-C30D-46F1-8725-0F65C320517A}">
  <ds:schemaRefs>
    <ds:schemaRef ds:uri="http://schemas.microsoft.com/sharepoint/v3/contenttype/forms"/>
  </ds:schemaRefs>
</ds:datastoreItem>
</file>

<file path=customXml/itemProps2.xml><?xml version="1.0" encoding="utf-8"?>
<ds:datastoreItem xmlns:ds="http://schemas.openxmlformats.org/officeDocument/2006/customXml" ds:itemID="{59C94709-0820-4D54-AE30-75E1D913B20B}">
  <ds:schemaRefs>
    <ds:schemaRef ds:uri="http://schemas.microsoft.com/office/infopath/2007/PartnerControls"/>
    <ds:schemaRef ds:uri="b72e2716-3e9c-4455-b0cc-838418208509"/>
    <ds:schemaRef ds:uri="http://www.w3.org/XML/1998/namespace"/>
    <ds:schemaRef ds:uri="http://purl.org/dc/dcmitype/"/>
    <ds:schemaRef ds:uri="http://schemas.microsoft.com/office/2006/documentManagement/types"/>
    <ds:schemaRef ds:uri="ddff9eb7-d64d-4ebd-856d-e287af282d42"/>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617C77E6-75A1-4409-B6B1-3C240A8867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ff9eb7-d64d-4ebd-856d-e287af282d42"/>
    <ds:schemaRef ds:uri="b72e2716-3e9c-4455-b0cc-838418208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TM10001106[[fn=バッジ]]</Template>
  <TotalTime>418</TotalTime>
  <Words>389</Words>
  <Application>Microsoft Office PowerPoint</Application>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n-kuga</dc:creator>
  <cp:lastModifiedBy>倉田 謹一郎</cp:lastModifiedBy>
  <cp:revision>49</cp:revision>
  <cp:lastPrinted>2024-03-29T03:08:52Z</cp:lastPrinted>
  <dcterms:created xsi:type="dcterms:W3CDTF">2022-03-25T03:14:10Z</dcterms:created>
  <dcterms:modified xsi:type="dcterms:W3CDTF">2024-03-29T03:09:09Z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0x010100CA4D0E2644FED24EAE1572B67766E628</vt:lpwstr>
  </property>
  <property fmtid="{D5CDD505-2E9C-101B-9397-08002B2CF9AE}" pid="3" name="MediaServiceImageTags">
    <vt:lpwstr/>
  </property>
</Properties>
</file>