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4" r:id="rId3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D581"/>
    <a:srgbClr val="ECAE8C"/>
    <a:srgbClr val="E45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2250" y="66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110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2194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471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279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177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455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69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31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3686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04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076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6D4CE-5009-4BE4-9A2F-88081F210196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948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yorozu@nico.or.jp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3"/>
          <p:cNvSpPr txBox="1"/>
          <p:nvPr/>
        </p:nvSpPr>
        <p:spPr>
          <a:xfrm>
            <a:off x="2490534" y="47688"/>
            <a:ext cx="1764944" cy="335632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Times New Roman" panose="02020603050405020304" pitchFamily="18" charset="0"/>
              </a:rPr>
              <a:t>新潟県よろず支援拠点  </a:t>
            </a:r>
            <a:endParaRPr kumimoji="0" lang="en-US" altLang="ja-JP" sz="12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7319" y="2159770"/>
            <a:ext cx="6753786" cy="72050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300" dirty="0"/>
              <a:t>　新潟県よろず支援拠点では、新型コロナウイルスの影響を受けた事業者様向けに</a:t>
            </a:r>
            <a:endParaRPr lang="en-US" altLang="ja-JP" sz="1300" dirty="0"/>
          </a:p>
          <a:p>
            <a:r>
              <a:rPr lang="ja-JP" altLang="en-US" sz="1300" dirty="0"/>
              <a:t>「雇用調整助成金および持続化給付金取得と資金繰りに関する解説・</a:t>
            </a:r>
            <a:r>
              <a:rPr lang="ja-JP" altLang="ja-JP" sz="1300" dirty="0"/>
              <a:t>相談会</a:t>
            </a:r>
            <a:r>
              <a:rPr lang="ja-JP" altLang="en-US" sz="1300" dirty="0"/>
              <a:t>」</a:t>
            </a:r>
            <a:r>
              <a:rPr lang="ja-JP" altLang="ja-JP" sz="1300" dirty="0"/>
              <a:t>を実施すること</a:t>
            </a:r>
            <a:r>
              <a:rPr lang="ja-JP" altLang="en-US" sz="1300" dirty="0"/>
              <a:t>にいたし</a:t>
            </a:r>
            <a:r>
              <a:rPr lang="ja-JP" altLang="ja-JP" sz="1300" dirty="0"/>
              <a:t>ました</a:t>
            </a:r>
            <a:r>
              <a:rPr lang="ja-JP" altLang="en-US" sz="1300" dirty="0"/>
              <a:t>。</a:t>
            </a:r>
            <a:endParaRPr lang="en-US" altLang="ja-JP" sz="1300" dirty="0"/>
          </a:p>
          <a:p>
            <a:r>
              <a:rPr lang="en-US" altLang="ja-JP" sz="1300" dirty="0"/>
              <a:t>3</a:t>
            </a:r>
            <a:r>
              <a:rPr lang="ja-JP" altLang="ja-JP" sz="1300" dirty="0"/>
              <a:t>密を避けるために、</a:t>
            </a:r>
            <a:r>
              <a:rPr lang="en-US" altLang="ja-JP" sz="1300" dirty="0"/>
              <a:t>1</a:t>
            </a:r>
            <a:r>
              <a:rPr lang="ja-JP" altLang="ja-JP" sz="1300" dirty="0"/>
              <a:t>コ</a:t>
            </a:r>
            <a:r>
              <a:rPr lang="ja-JP" altLang="en-US" sz="1300" dirty="0"/>
              <a:t>マ</a:t>
            </a:r>
            <a:r>
              <a:rPr lang="en-US" altLang="ja-JP" sz="1300" dirty="0"/>
              <a:t>5</a:t>
            </a:r>
            <a:r>
              <a:rPr lang="ja-JP" altLang="en-US" sz="1300" dirty="0"/>
              <a:t>名</a:t>
            </a:r>
            <a:r>
              <a:rPr lang="en-US" altLang="ja-JP" sz="1300" dirty="0"/>
              <a:t>(1</a:t>
            </a:r>
            <a:r>
              <a:rPr lang="ja-JP" altLang="en-US" sz="1300" dirty="0"/>
              <a:t>社</a:t>
            </a:r>
            <a:r>
              <a:rPr lang="en-US" altLang="ja-JP" sz="1300" dirty="0"/>
              <a:t>1</a:t>
            </a:r>
            <a:r>
              <a:rPr lang="ja-JP" altLang="en-US" sz="1300" dirty="0"/>
              <a:t>名</a:t>
            </a:r>
            <a:r>
              <a:rPr lang="ja-JP" altLang="ja-JP" sz="1300" dirty="0"/>
              <a:t>まで</a:t>
            </a:r>
            <a:r>
              <a:rPr lang="en-US" altLang="ja-JP" sz="1300" dirty="0"/>
              <a:t>)</a:t>
            </a:r>
            <a:r>
              <a:rPr lang="ja-JP" altLang="ja-JP" sz="1300" dirty="0"/>
              <a:t>の対応とさせていただきます。</a:t>
            </a:r>
            <a:endParaRPr lang="en-US" altLang="ja-JP" sz="1300" dirty="0"/>
          </a:p>
          <a:p>
            <a:endParaRPr lang="en-US" altLang="ja-JP" sz="1300" dirty="0"/>
          </a:p>
        </p:txBody>
      </p:sp>
      <p:sp>
        <p:nvSpPr>
          <p:cNvPr id="12" name="角丸四角形 11"/>
          <p:cNvSpPr/>
          <p:nvPr/>
        </p:nvSpPr>
        <p:spPr>
          <a:xfrm>
            <a:off x="402397" y="3218045"/>
            <a:ext cx="5979943" cy="1581984"/>
          </a:xfrm>
          <a:prstGeom prst="roundRect">
            <a:avLst>
              <a:gd name="adj" fmla="val 8893"/>
            </a:avLst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grpSp>
        <p:nvGrpSpPr>
          <p:cNvPr id="23" name="グループ化 22"/>
          <p:cNvGrpSpPr/>
          <p:nvPr/>
        </p:nvGrpSpPr>
        <p:grpSpPr>
          <a:xfrm>
            <a:off x="-13102" y="8001937"/>
            <a:ext cx="6858000" cy="495300"/>
            <a:chOff x="-1957246" y="34506"/>
            <a:chExt cx="6858000" cy="495300"/>
          </a:xfrm>
        </p:grpSpPr>
        <p:cxnSp>
          <p:nvCxnSpPr>
            <p:cNvPr id="24" name="直線コネクタ 23"/>
            <p:cNvCxnSpPr/>
            <p:nvPr/>
          </p:nvCxnSpPr>
          <p:spPr>
            <a:xfrm>
              <a:off x="-1957246" y="266700"/>
              <a:ext cx="6858000" cy="0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5" name="テキスト ボックス 24"/>
            <p:cNvSpPr txBox="1"/>
            <p:nvPr/>
          </p:nvSpPr>
          <p:spPr>
            <a:xfrm>
              <a:off x="354042" y="34506"/>
              <a:ext cx="2238375" cy="495300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dist">
                <a:spcAft>
                  <a:spcPts val="0"/>
                </a:spcAft>
              </a:pPr>
              <a:r>
                <a:rPr lang="ja-JP" sz="1050" b="1" kern="100" dirty="0">
                  <a:solidFill>
                    <a:schemeClr val="accent2">
                      <a:lumMod val="50000"/>
                    </a:schemeClr>
                  </a:solidFill>
                  <a:effectLst/>
                  <a:ea typeface="メイリオ" panose="020B0604030504040204" pitchFamily="50" charset="-128"/>
                  <a:cs typeface="Times New Roman" panose="02020603050405020304" pitchFamily="18" charset="0"/>
                </a:rPr>
                <a:t>お申し込み・お問い合わせ</a:t>
              </a:r>
              <a:endParaRPr lang="ja-JP" sz="1050" kern="100" dirty="0">
                <a:solidFill>
                  <a:schemeClr val="accent2">
                    <a:lumMod val="50000"/>
                  </a:schemeClr>
                </a:solidFill>
                <a:effectLst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3262919" y="6290765"/>
            <a:ext cx="3332972" cy="140004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39700" indent="-139700">
              <a:lnSpc>
                <a:spcPts val="2000"/>
              </a:lnSpc>
              <a:spcAft>
                <a:spcPts val="0"/>
              </a:spcAft>
            </a:pPr>
            <a:r>
              <a:rPr lang="ja-JP" sz="1050" kern="1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事前申込が必要です。裏面に必要</a:t>
            </a:r>
            <a:r>
              <a:rPr lang="ja-JP" altLang="en-US" sz="1050" kern="100" dirty="0">
                <a:ea typeface="メイリオ" panose="020B0604030504040204" pitchFamily="50" charset="-128"/>
                <a:cs typeface="Times New Roman" panose="02020603050405020304" pitchFamily="18" charset="0"/>
              </a:rPr>
              <a:t>事項をご</a:t>
            </a:r>
            <a:r>
              <a:rPr lang="ja-JP" sz="1050" kern="1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記</a:t>
            </a:r>
            <a:endParaRPr lang="en-US" altLang="ja-JP" sz="1050" kern="100" dirty="0">
              <a:effectLst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9700" indent="-139700">
              <a:lnSpc>
                <a:spcPts val="2000"/>
              </a:lnSpc>
              <a:spcAft>
                <a:spcPts val="0"/>
              </a:spcAft>
            </a:pPr>
            <a:r>
              <a:rPr lang="ja-JP" sz="1050" kern="1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入のうえ</a:t>
            </a:r>
            <a:r>
              <a:rPr lang="ja-JP" altLang="en-US" sz="1050" kern="1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sz="1050" u="sng" kern="1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下記の</a:t>
            </a:r>
            <a:r>
              <a:rPr lang="en-US" sz="1050" u="sng" kern="1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FAX</a:t>
            </a:r>
            <a:r>
              <a:rPr lang="ja-JP" sz="1050" u="sng" kern="1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も</a:t>
            </a:r>
            <a:r>
              <a:rPr lang="ja-JP" altLang="en-US" sz="1050" u="sng" kern="1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し</a:t>
            </a:r>
            <a:r>
              <a:rPr lang="ja-JP" sz="1050" u="sng" kern="1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くは</a:t>
            </a:r>
            <a:r>
              <a:rPr lang="en-US" sz="1050" u="sng" kern="1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E</a:t>
            </a:r>
            <a:r>
              <a:rPr lang="ja-JP" sz="1050" u="sng" kern="1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メールで</a:t>
            </a:r>
            <a:r>
              <a:rPr lang="ja-JP" altLang="en-US" sz="1050" u="sng" kern="100" dirty="0">
                <a:ea typeface="メイリオ" panose="020B0604030504040204" pitchFamily="50" charset="-128"/>
                <a:cs typeface="Times New Roman" panose="02020603050405020304" pitchFamily="18" charset="0"/>
              </a:rPr>
              <a:t>お</a:t>
            </a:r>
            <a:r>
              <a:rPr lang="ja-JP" sz="1050" u="sng" kern="1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申し込み</a:t>
            </a:r>
            <a:endParaRPr lang="en-US" altLang="ja-JP" sz="1050" u="sng" kern="100" dirty="0">
              <a:effectLst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9700" indent="-139700">
              <a:lnSpc>
                <a:spcPts val="2000"/>
              </a:lnSpc>
              <a:spcAft>
                <a:spcPts val="0"/>
              </a:spcAft>
            </a:pPr>
            <a:r>
              <a:rPr lang="ja-JP" sz="1050" u="sng" kern="1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ください。</a:t>
            </a:r>
            <a:r>
              <a:rPr lang="ja-JP" sz="1050" kern="1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申込多数の場合は先着順とさせていた</a:t>
            </a:r>
            <a:r>
              <a:rPr lang="ja-JP" sz="1050" kern="100" dirty="0" err="1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だ</a:t>
            </a:r>
            <a:endParaRPr lang="en-US" altLang="ja-JP" sz="1050" kern="100" dirty="0">
              <a:effectLst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9700" indent="-139700">
              <a:lnSpc>
                <a:spcPts val="2000"/>
              </a:lnSpc>
              <a:spcAft>
                <a:spcPts val="0"/>
              </a:spcAft>
            </a:pPr>
            <a:r>
              <a:rPr lang="ja-JP" altLang="en-US" sz="1050" kern="100" dirty="0">
                <a:ea typeface="メイリオ" panose="020B0604030504040204" pitchFamily="50" charset="-128"/>
                <a:cs typeface="Times New Roman" panose="02020603050405020304" pitchFamily="18" charset="0"/>
              </a:rPr>
              <a:t>き</a:t>
            </a:r>
            <a:r>
              <a:rPr lang="ja-JP" sz="1050" kern="1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rPr>
              <a:t>ます。</a:t>
            </a:r>
            <a:endParaRPr lang="en-US" altLang="ja-JP" sz="1050" kern="100" dirty="0">
              <a:effectLst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39700" indent="-139700">
              <a:lnSpc>
                <a:spcPts val="2000"/>
              </a:lnSpc>
            </a:pPr>
            <a:r>
              <a:rPr lang="ja-JP" altLang="ja-JP" sz="1400" b="1" kern="100" dirty="0">
                <a:cs typeface="Times New Roman" panose="02020603050405020304" pitchFamily="18" charset="0"/>
              </a:rPr>
              <a:t>申込締切：</a:t>
            </a:r>
            <a:r>
              <a:rPr lang="en-US" altLang="ja-JP" sz="1600" b="1" kern="100" dirty="0">
                <a:cs typeface="Times New Roman" panose="02020603050405020304" pitchFamily="18" charset="0"/>
              </a:rPr>
              <a:t>6</a:t>
            </a:r>
            <a:r>
              <a:rPr lang="ja-JP" altLang="ja-JP" sz="1400" b="1" kern="100" dirty="0">
                <a:cs typeface="Times New Roman" panose="02020603050405020304" pitchFamily="18" charset="0"/>
              </a:rPr>
              <a:t>月</a:t>
            </a:r>
            <a:r>
              <a:rPr lang="en-US" altLang="ja-JP" sz="1600" b="1" kern="100" dirty="0">
                <a:cs typeface="Times New Roman" panose="02020603050405020304" pitchFamily="18" charset="0"/>
              </a:rPr>
              <a:t>10</a:t>
            </a:r>
            <a:r>
              <a:rPr lang="ja-JP" altLang="ja-JP" sz="1400" b="1" kern="100" dirty="0">
                <a:cs typeface="Times New Roman" panose="02020603050405020304" pitchFamily="18" charset="0"/>
              </a:rPr>
              <a:t>日（</a:t>
            </a:r>
            <a:r>
              <a:rPr lang="ja-JP" altLang="en-US" sz="1400" b="1" kern="100" dirty="0">
                <a:cs typeface="Times New Roman" panose="02020603050405020304" pitchFamily="18" charset="0"/>
              </a:rPr>
              <a:t>水</a:t>
            </a:r>
            <a:r>
              <a:rPr lang="ja-JP" altLang="ja-JP" sz="1400" b="1" kern="100" dirty="0">
                <a:cs typeface="Times New Roman" panose="02020603050405020304" pitchFamily="18" charset="0"/>
              </a:rPr>
              <a:t>）</a:t>
            </a:r>
            <a:r>
              <a:rPr lang="en-US" altLang="ja-JP" sz="1400" b="1" kern="100" dirty="0">
                <a:cs typeface="Times New Roman" panose="02020603050405020304" pitchFamily="18" charset="0"/>
              </a:rPr>
              <a:t>15:00</a:t>
            </a:r>
            <a:r>
              <a:rPr lang="ja-JP" altLang="en-US" sz="1400" b="1" kern="100" dirty="0">
                <a:cs typeface="Times New Roman" panose="02020603050405020304" pitchFamily="18" charset="0"/>
              </a:rPr>
              <a:t>まで</a:t>
            </a:r>
            <a:endParaRPr lang="ja-JP" altLang="ja-JP" sz="1400" b="1" kern="100" dirty="0">
              <a:cs typeface="Times New Roman" panose="02020603050405020304" pitchFamily="18" charset="0"/>
            </a:endParaRPr>
          </a:p>
          <a:p>
            <a:pPr marL="139700" indent="-139700">
              <a:lnSpc>
                <a:spcPts val="2000"/>
              </a:lnSpc>
              <a:spcAft>
                <a:spcPts val="0"/>
              </a:spcAft>
            </a:pPr>
            <a:endParaRPr lang="en-US" altLang="ja-JP" sz="1050" kern="100" dirty="0"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9" name="テキスト ボックス 26"/>
          <p:cNvSpPr txBox="1"/>
          <p:nvPr/>
        </p:nvSpPr>
        <p:spPr>
          <a:xfrm>
            <a:off x="402397" y="8234474"/>
            <a:ext cx="6241143" cy="86183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50000"/>
              </a:lnSpc>
              <a:spcAft>
                <a:spcPts val="0"/>
              </a:spcAft>
            </a:pPr>
            <a:r>
              <a:rPr lang="ja-JP" b="1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新潟県よろず支援拠点</a:t>
            </a:r>
            <a:endParaRPr lang="ja-JP" sz="110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algn="l">
              <a:lnSpc>
                <a:spcPts val="1500"/>
              </a:lnSpc>
              <a:spcAft>
                <a:spcPts val="0"/>
              </a:spcAft>
            </a:pPr>
            <a:r>
              <a:rPr lang="ja-JP" sz="12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新潟市中央区万代島５</a:t>
            </a:r>
            <a:r>
              <a:rPr lang="en-US" altLang="ja-JP" sz="12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-</a:t>
            </a:r>
            <a:r>
              <a:rPr lang="ja-JP" sz="12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１　万代島ビル</a:t>
            </a:r>
            <a:r>
              <a:rPr lang="en-US" sz="12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10</a:t>
            </a:r>
            <a:r>
              <a:rPr lang="ja-JP" sz="12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階（公益財団法人にいがた産業創造機構内）</a:t>
            </a:r>
          </a:p>
          <a:p>
            <a:pPr algn="l">
              <a:lnSpc>
                <a:spcPts val="1500"/>
              </a:lnSpc>
              <a:spcAft>
                <a:spcPts val="0"/>
              </a:spcAft>
            </a:pPr>
            <a:r>
              <a:rPr lang="en-US" sz="12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TEL</a:t>
            </a:r>
            <a:r>
              <a:rPr lang="ja-JP" sz="12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sz="12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025-246-0058</a:t>
            </a:r>
            <a:r>
              <a:rPr lang="ja-JP" sz="12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sz="12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FAX</a:t>
            </a:r>
            <a:r>
              <a:rPr lang="ja-JP" sz="12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sz="12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025-246-0033</a:t>
            </a:r>
            <a:r>
              <a:rPr lang="ja-JP" altLang="en-US" sz="1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sz="12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E-mail</a:t>
            </a:r>
            <a:r>
              <a:rPr lang="ja-JP" sz="1200" kern="1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sz="1200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メイリオ" panose="020B0604030504040204" pitchFamily="50" charset="-128"/>
              </a:rPr>
              <a:t>yorozu@nico.or.jp</a:t>
            </a:r>
            <a:endParaRPr lang="ja-JP" sz="120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D8F18E9C-CBBC-4F72-922E-FCDF721D22E4}"/>
              </a:ext>
            </a:extLst>
          </p:cNvPr>
          <p:cNvGrpSpPr/>
          <p:nvPr/>
        </p:nvGrpSpPr>
        <p:grpSpPr>
          <a:xfrm>
            <a:off x="3176912" y="5888919"/>
            <a:ext cx="914400" cy="418127"/>
            <a:chOff x="19050" y="0"/>
            <a:chExt cx="914400" cy="418127"/>
          </a:xfrm>
          <a:solidFill>
            <a:schemeClr val="accent2"/>
          </a:solidFill>
        </p:grpSpPr>
        <p:sp>
          <p:nvSpPr>
            <p:cNvPr id="28" name="角丸四角形 14">
              <a:extLst>
                <a:ext uri="{FF2B5EF4-FFF2-40B4-BE49-F238E27FC236}">
                  <a16:creationId xmlns:a16="http://schemas.microsoft.com/office/drawing/2014/main" id="{356B2C34-1ED1-4510-9C81-B3F58F510872}"/>
                </a:ext>
              </a:extLst>
            </p:cNvPr>
            <p:cNvSpPr/>
            <p:nvPr/>
          </p:nvSpPr>
          <p:spPr>
            <a:xfrm>
              <a:off x="19050" y="0"/>
              <a:ext cx="914400" cy="414956"/>
            </a:xfrm>
            <a:prstGeom prst="roundRect">
              <a:avLst>
                <a:gd name="adj" fmla="val 3444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29" name="テキスト ボックス 7">
              <a:extLst>
                <a:ext uri="{FF2B5EF4-FFF2-40B4-BE49-F238E27FC236}">
                  <a16:creationId xmlns:a16="http://schemas.microsoft.com/office/drawing/2014/main" id="{C2455C98-AFD0-4E3D-B57F-6D3A9F1D4255}"/>
                </a:ext>
              </a:extLst>
            </p:cNvPr>
            <p:cNvSpPr txBox="1"/>
            <p:nvPr/>
          </p:nvSpPr>
          <p:spPr>
            <a:xfrm>
              <a:off x="19050" y="23792"/>
              <a:ext cx="914400" cy="39433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400"/>
                </a:lnSpc>
                <a:spcAft>
                  <a:spcPts val="0"/>
                </a:spcAft>
              </a:pPr>
              <a:r>
                <a:rPr lang="ja-JP" altLang="en-US" sz="1200" b="1" kern="100" dirty="0">
                  <a:solidFill>
                    <a:srgbClr val="FFFFFF"/>
                  </a:solidFill>
                  <a:effectLst/>
                  <a:ea typeface="メイリオ" panose="020B0604030504040204" pitchFamily="50" charset="-128"/>
                  <a:cs typeface="Times New Roman" panose="02020603050405020304" pitchFamily="18" charset="0"/>
                </a:rPr>
                <a:t>申込</a:t>
              </a:r>
              <a:endParaRPr lang="ja-JP" sz="1050" kern="1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182040BB-7B96-475D-85FC-0BC6B420EA68}"/>
              </a:ext>
            </a:extLst>
          </p:cNvPr>
          <p:cNvGrpSpPr/>
          <p:nvPr/>
        </p:nvGrpSpPr>
        <p:grpSpPr>
          <a:xfrm>
            <a:off x="357735" y="5883325"/>
            <a:ext cx="914400" cy="418127"/>
            <a:chOff x="19050" y="0"/>
            <a:chExt cx="914400" cy="418127"/>
          </a:xfrm>
          <a:solidFill>
            <a:schemeClr val="accent2"/>
          </a:solidFill>
        </p:grpSpPr>
        <p:sp>
          <p:nvSpPr>
            <p:cNvPr id="34" name="角丸四角形 14">
              <a:extLst>
                <a:ext uri="{FF2B5EF4-FFF2-40B4-BE49-F238E27FC236}">
                  <a16:creationId xmlns:a16="http://schemas.microsoft.com/office/drawing/2014/main" id="{8FD0A4CE-61C9-4248-9EC9-18D06B05DDC5}"/>
                </a:ext>
              </a:extLst>
            </p:cNvPr>
            <p:cNvSpPr/>
            <p:nvPr/>
          </p:nvSpPr>
          <p:spPr>
            <a:xfrm>
              <a:off x="19050" y="0"/>
              <a:ext cx="914400" cy="414956"/>
            </a:xfrm>
            <a:prstGeom prst="roundRect">
              <a:avLst>
                <a:gd name="adj" fmla="val 3444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35" name="テキスト ボックス 7">
              <a:extLst>
                <a:ext uri="{FF2B5EF4-FFF2-40B4-BE49-F238E27FC236}">
                  <a16:creationId xmlns:a16="http://schemas.microsoft.com/office/drawing/2014/main" id="{1F1E945C-19B7-4C88-BB97-CE818D6675EE}"/>
                </a:ext>
              </a:extLst>
            </p:cNvPr>
            <p:cNvSpPr txBox="1"/>
            <p:nvPr/>
          </p:nvSpPr>
          <p:spPr>
            <a:xfrm>
              <a:off x="19050" y="23792"/>
              <a:ext cx="914400" cy="39433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400"/>
                </a:lnSpc>
                <a:spcAft>
                  <a:spcPts val="0"/>
                </a:spcAft>
              </a:pPr>
              <a:r>
                <a:rPr lang="ja-JP" altLang="en-US" sz="1200" b="1" kern="100" dirty="0">
                  <a:solidFill>
                    <a:srgbClr val="FFFFFF"/>
                  </a:solidFill>
                  <a:ea typeface="メイリオ" panose="020B0604030504040204" pitchFamily="50" charset="-128"/>
                  <a:cs typeface="Times New Roman" panose="02020603050405020304" pitchFamily="18" charset="0"/>
                </a:rPr>
                <a:t>場所</a:t>
              </a:r>
              <a:endParaRPr lang="ja-JP" sz="1050" kern="1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0067FAE-B13A-46AF-96ED-87BA7F5985E8}"/>
              </a:ext>
            </a:extLst>
          </p:cNvPr>
          <p:cNvSpPr txBox="1"/>
          <p:nvPr/>
        </p:nvSpPr>
        <p:spPr>
          <a:xfrm>
            <a:off x="-13101" y="337405"/>
            <a:ext cx="6884206" cy="17543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雇用調整助成金および</a:t>
            </a:r>
            <a:endParaRPr lang="en-US" altLang="ja-JP" sz="36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3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持続化給付金取得と</a:t>
            </a:r>
            <a:endParaRPr lang="en-US" altLang="ja-JP" sz="36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3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資金繰りに関する</a:t>
            </a:r>
            <a:r>
              <a:rPr lang="ja-JP" altLang="en-US" sz="3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解説</a:t>
            </a:r>
            <a:r>
              <a:rPr kumimoji="1" lang="ja-JP" altLang="en-US" sz="3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・相談会</a:t>
            </a:r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89FD1863-D495-4B66-86FB-405E9702DB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5280" y="61019"/>
            <a:ext cx="1074401" cy="815063"/>
          </a:xfrm>
          <a:prstGeom prst="rect">
            <a:avLst/>
          </a:prstGeom>
        </p:spPr>
      </p:pic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E8CFD520-F40E-4100-A3E0-AACC3289DAFA}"/>
              </a:ext>
            </a:extLst>
          </p:cNvPr>
          <p:cNvGrpSpPr/>
          <p:nvPr/>
        </p:nvGrpSpPr>
        <p:grpSpPr>
          <a:xfrm>
            <a:off x="402397" y="3063028"/>
            <a:ext cx="914400" cy="418127"/>
            <a:chOff x="19050" y="0"/>
            <a:chExt cx="914400" cy="418127"/>
          </a:xfrm>
          <a:solidFill>
            <a:schemeClr val="accent2"/>
          </a:solidFill>
        </p:grpSpPr>
        <p:sp>
          <p:nvSpPr>
            <p:cNvPr id="43" name="角丸四角形 14">
              <a:extLst>
                <a:ext uri="{FF2B5EF4-FFF2-40B4-BE49-F238E27FC236}">
                  <a16:creationId xmlns:a16="http://schemas.microsoft.com/office/drawing/2014/main" id="{BB35571D-F035-43B1-9A8E-E9C9ABA03631}"/>
                </a:ext>
              </a:extLst>
            </p:cNvPr>
            <p:cNvSpPr/>
            <p:nvPr/>
          </p:nvSpPr>
          <p:spPr>
            <a:xfrm>
              <a:off x="19050" y="0"/>
              <a:ext cx="914400" cy="414956"/>
            </a:xfrm>
            <a:prstGeom prst="roundRect">
              <a:avLst>
                <a:gd name="adj" fmla="val 3444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44" name="テキスト ボックス 7">
              <a:extLst>
                <a:ext uri="{FF2B5EF4-FFF2-40B4-BE49-F238E27FC236}">
                  <a16:creationId xmlns:a16="http://schemas.microsoft.com/office/drawing/2014/main" id="{BFAB228C-4F77-412B-812A-04D740F2DED4}"/>
                </a:ext>
              </a:extLst>
            </p:cNvPr>
            <p:cNvSpPr txBox="1"/>
            <p:nvPr/>
          </p:nvSpPr>
          <p:spPr>
            <a:xfrm>
              <a:off x="19050" y="23792"/>
              <a:ext cx="914400" cy="39433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400"/>
                </a:lnSpc>
                <a:spcAft>
                  <a:spcPts val="0"/>
                </a:spcAft>
              </a:pPr>
              <a:r>
                <a:rPr lang="ja-JP" altLang="en-US" sz="1200" b="1" kern="100" dirty="0">
                  <a:solidFill>
                    <a:srgbClr val="FFFFFF"/>
                  </a:solidFill>
                  <a:effectLst/>
                  <a:ea typeface="メイリオ" panose="020B0604030504040204" pitchFamily="50" charset="-128"/>
                  <a:cs typeface="Times New Roman" panose="02020603050405020304" pitchFamily="18" charset="0"/>
                </a:rPr>
                <a:t>日時</a:t>
              </a:r>
              <a:endParaRPr lang="ja-JP" sz="1050" kern="100" dirty="0">
                <a:effectLst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E797CA56-D5A6-4793-8FCE-F43F33BCDA48}"/>
              </a:ext>
            </a:extLst>
          </p:cNvPr>
          <p:cNvSpPr txBox="1"/>
          <p:nvPr/>
        </p:nvSpPr>
        <p:spPr>
          <a:xfrm>
            <a:off x="350851" y="7146687"/>
            <a:ext cx="3009609" cy="4953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200" b="1" kern="100" dirty="0">
                <a:solidFill>
                  <a:schemeClr val="tx1"/>
                </a:solidFill>
                <a:ea typeface="メイリオ" panose="020B0604030504040204" pitchFamily="50" charset="-128"/>
                <a:cs typeface="Times New Roman" panose="02020603050405020304" pitchFamily="18" charset="0"/>
              </a:rPr>
              <a:t>定員：１回につき５名（１社１名）</a:t>
            </a:r>
            <a:endParaRPr lang="ja-JP" sz="1200" kern="100" dirty="0">
              <a:solidFill>
                <a:schemeClr val="tx1"/>
              </a:solidFill>
              <a:effectLst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753A683-0E81-4B90-8BFE-3B4D76F93AFE}"/>
              </a:ext>
            </a:extLst>
          </p:cNvPr>
          <p:cNvSpPr txBox="1"/>
          <p:nvPr/>
        </p:nvSpPr>
        <p:spPr>
          <a:xfrm>
            <a:off x="357735" y="7585187"/>
            <a:ext cx="5638355" cy="4953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200" b="1" kern="100" dirty="0">
                <a:solidFill>
                  <a:srgbClr val="FF0000"/>
                </a:solidFill>
                <a:ea typeface="メイリオ" panose="020B0604030504040204" pitchFamily="50" charset="-128"/>
                <a:cs typeface="Times New Roman" panose="02020603050405020304" pitchFamily="18" charset="0"/>
              </a:rPr>
              <a:t>◆注意事項◆</a:t>
            </a:r>
            <a:endParaRPr lang="en-US" altLang="ja-JP" sz="1200" b="1" kern="100" dirty="0">
              <a:solidFill>
                <a:srgbClr val="FF0000"/>
              </a:solidFill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200" b="1" kern="100" dirty="0">
                <a:solidFill>
                  <a:srgbClr val="FF0000"/>
                </a:solidFill>
                <a:ea typeface="メイリオ" panose="020B0604030504040204" pitchFamily="50" charset="-128"/>
                <a:cs typeface="Times New Roman" panose="02020603050405020304" pitchFamily="18" charset="0"/>
              </a:rPr>
              <a:t>・当日ご来場の際は、検温の上発熱がないことを確認してください</a:t>
            </a:r>
            <a:endParaRPr lang="en-US" altLang="ja-JP" sz="1200" b="1" kern="100" dirty="0">
              <a:solidFill>
                <a:srgbClr val="FF0000"/>
              </a:solidFill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200" b="1" kern="100" dirty="0">
                <a:solidFill>
                  <a:srgbClr val="FF0000"/>
                </a:solidFill>
                <a:ea typeface="メイリオ" panose="020B0604030504040204" pitchFamily="50" charset="-128"/>
                <a:cs typeface="Times New Roman" panose="02020603050405020304" pitchFamily="18" charset="0"/>
              </a:rPr>
              <a:t>・マスク着用の上、お越しください</a:t>
            </a:r>
            <a:endParaRPr lang="en-US" altLang="ja-JP" sz="1200" b="1" kern="100" dirty="0">
              <a:solidFill>
                <a:srgbClr val="FF0000"/>
              </a:solidFill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1" name="テキスト ボックス 9">
            <a:extLst>
              <a:ext uri="{FF2B5EF4-FFF2-40B4-BE49-F238E27FC236}">
                <a16:creationId xmlns:a16="http://schemas.microsoft.com/office/drawing/2014/main" id="{880098C3-70BB-4192-9EA6-81D3A86D3F0A}"/>
              </a:ext>
            </a:extLst>
          </p:cNvPr>
          <p:cNvSpPr txBox="1"/>
          <p:nvPr/>
        </p:nvSpPr>
        <p:spPr>
          <a:xfrm>
            <a:off x="281277" y="6290423"/>
            <a:ext cx="3878637" cy="88788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2400"/>
              </a:lnSpc>
              <a:spcAft>
                <a:spcPts val="0"/>
              </a:spcAft>
            </a:pPr>
            <a:r>
              <a:rPr lang="ja-JP" altLang="en-US" sz="1600" b="1" dirty="0"/>
              <a:t>ワークパル上越</a:t>
            </a:r>
            <a:endParaRPr lang="en-US" altLang="ja-JP" sz="1600" b="1" dirty="0"/>
          </a:p>
          <a:p>
            <a:pPr>
              <a:lnSpc>
                <a:spcPts val="2400"/>
              </a:lnSpc>
              <a:spcAft>
                <a:spcPts val="0"/>
              </a:spcAft>
            </a:pPr>
            <a:r>
              <a:rPr lang="ja-JP" altLang="en-US" sz="1600" b="1" dirty="0"/>
              <a:t>　　　　第</a:t>
            </a:r>
            <a:r>
              <a:rPr lang="en-US" altLang="ja-JP" sz="1600" b="1" dirty="0"/>
              <a:t>1</a:t>
            </a:r>
            <a:r>
              <a:rPr lang="ja-JP" altLang="en-US" sz="1600" b="1" dirty="0"/>
              <a:t>サークルルーム</a:t>
            </a:r>
            <a:endParaRPr lang="en-US" altLang="ja-JP" sz="1400" b="1" kern="100" dirty="0">
              <a:cs typeface="Times New Roman" panose="02020603050405020304" pitchFamily="18" charset="0"/>
            </a:endParaRPr>
          </a:p>
          <a:p>
            <a:pPr>
              <a:lnSpc>
                <a:spcPts val="2400"/>
              </a:lnSpc>
              <a:spcAft>
                <a:spcPts val="0"/>
              </a:spcAft>
            </a:pPr>
            <a:r>
              <a:rPr lang="ja-JP" altLang="en-US" sz="1100" kern="100" dirty="0">
                <a:cs typeface="Times New Roman" panose="02020603050405020304" pitchFamily="18" charset="0"/>
              </a:rPr>
              <a:t>（</a:t>
            </a:r>
            <a:r>
              <a:rPr lang="zh-TW" altLang="en-US" sz="1050" kern="100" dirty="0">
                <a:ea typeface="メイリオ" panose="020B0604030504040204" pitchFamily="50" charset="-128"/>
                <a:cs typeface="Times New Roman" panose="02020603050405020304" pitchFamily="18" charset="0"/>
              </a:rPr>
              <a:t>上越市下門前</a:t>
            </a:r>
            <a:r>
              <a:rPr lang="en-US" altLang="zh-TW" sz="1050" kern="100" dirty="0">
                <a:ea typeface="メイリオ" panose="020B0604030504040204" pitchFamily="50" charset="-128"/>
                <a:cs typeface="Times New Roman" panose="02020603050405020304" pitchFamily="18" charset="0"/>
              </a:rPr>
              <a:t>477</a:t>
            </a:r>
            <a:r>
              <a:rPr lang="zh-TW" altLang="en-US" sz="1050" kern="100" dirty="0">
                <a:ea typeface="メイリオ" panose="020B0604030504040204" pitchFamily="50" charset="-128"/>
                <a:cs typeface="Times New Roman" panose="02020603050405020304" pitchFamily="18" charset="0"/>
              </a:rPr>
              <a:t>番地</a:t>
            </a:r>
            <a:r>
              <a:rPr lang="ja-JP" altLang="en-US" sz="1100" kern="100" dirty="0">
                <a:cs typeface="Times New Roman" panose="02020603050405020304" pitchFamily="18" charset="0"/>
              </a:rPr>
              <a:t>）</a:t>
            </a:r>
            <a:endParaRPr lang="ja-JP" sz="1100" kern="100" dirty="0">
              <a:effectLst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1" name="テキスト ボックス 10">
            <a:extLst>
              <a:ext uri="{FF2B5EF4-FFF2-40B4-BE49-F238E27FC236}">
                <a16:creationId xmlns:a16="http://schemas.microsoft.com/office/drawing/2014/main" id="{BAAEB3ED-121C-41F0-A555-92A906FB05AA}"/>
              </a:ext>
            </a:extLst>
          </p:cNvPr>
          <p:cNvSpPr txBox="1"/>
          <p:nvPr/>
        </p:nvSpPr>
        <p:spPr>
          <a:xfrm>
            <a:off x="813154" y="3360130"/>
            <a:ext cx="5979944" cy="132006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2800"/>
              </a:lnSpc>
              <a:spcAft>
                <a:spcPts val="0"/>
              </a:spcAft>
            </a:pPr>
            <a:r>
              <a:rPr lang="ja-JP" altLang="en-US" sz="1400" kern="1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令和</a:t>
            </a:r>
            <a:r>
              <a:rPr lang="en-US" altLang="ja-JP" sz="1400" kern="1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2</a:t>
            </a:r>
            <a:r>
              <a:rPr lang="ja-JP" sz="1400" kern="100" dirty="0">
                <a:solidFill>
                  <a:schemeClr val="tx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年</a:t>
            </a:r>
            <a:r>
              <a:rPr lang="ja-JP" altLang="en-US" sz="1400" kern="100" dirty="0">
                <a:solidFill>
                  <a:schemeClr val="tx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3600" b="1" kern="1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6</a:t>
            </a:r>
            <a:r>
              <a:rPr lang="ja-JP" kern="100" dirty="0">
                <a:solidFill>
                  <a:schemeClr val="tx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3600" b="1" kern="1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12</a:t>
            </a:r>
            <a:r>
              <a:rPr lang="ja-JP" kern="100" dirty="0">
                <a:solidFill>
                  <a:schemeClr val="tx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日</a:t>
            </a:r>
            <a:r>
              <a:rPr lang="ja-JP" altLang="en-US" sz="1400" b="1" kern="1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（金</a:t>
            </a:r>
            <a:r>
              <a:rPr lang="ja-JP" altLang="en-US" sz="1400" b="1" kern="100" dirty="0">
                <a:solidFill>
                  <a:schemeClr val="tx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）</a:t>
            </a:r>
            <a:endParaRPr lang="ja-JP" kern="100" dirty="0">
              <a:solidFill>
                <a:schemeClr val="tx1"/>
              </a:solidFill>
              <a:effectLst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600" kern="1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①雇用調整助成金と資金繰りについて　</a:t>
            </a:r>
            <a:r>
              <a:rPr lang="en-US" altLang="ja-JP" sz="1600" kern="1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13:30</a:t>
            </a:r>
            <a:r>
              <a:rPr lang="ja-JP" altLang="en-US" sz="1600" kern="1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600" kern="1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14:40</a:t>
            </a:r>
          </a:p>
          <a:p>
            <a:pPr>
              <a:spcAft>
                <a:spcPts val="0"/>
              </a:spcAft>
            </a:pPr>
            <a:r>
              <a:rPr lang="ja-JP" altLang="en-US" sz="1600" kern="100" dirty="0">
                <a:solidFill>
                  <a:schemeClr val="tx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②持続化給付金と</a:t>
            </a:r>
            <a:r>
              <a:rPr lang="ja-JP" altLang="en-US" sz="1600" kern="1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資金繰りについて　</a:t>
            </a:r>
            <a:r>
              <a:rPr lang="ja-JP" altLang="en-US" sz="1600" kern="100" dirty="0">
                <a:solidFill>
                  <a:schemeClr val="tx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600" kern="100" dirty="0">
                <a:solidFill>
                  <a:schemeClr val="tx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15:00</a:t>
            </a:r>
            <a:r>
              <a:rPr lang="ja-JP" altLang="en-US" sz="1600" kern="100" dirty="0">
                <a:solidFill>
                  <a:schemeClr val="tx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600" kern="100" dirty="0">
                <a:solidFill>
                  <a:schemeClr val="tx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16:10</a:t>
            </a:r>
          </a:p>
          <a:p>
            <a:pPr>
              <a:spcAft>
                <a:spcPts val="0"/>
              </a:spcAft>
            </a:pPr>
            <a:endParaRPr lang="en-US" altLang="ja-JP" sz="600" b="1" kern="1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900" kern="100" dirty="0">
                <a:solidFill>
                  <a:schemeClr val="tx1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・</a:t>
            </a:r>
            <a:r>
              <a:rPr lang="ja-JP" altLang="en-US" sz="900" kern="100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</a:rPr>
              <a:t>両方のご参加も可能です　・先着順とさせていただきます</a:t>
            </a:r>
            <a:endParaRPr lang="ja-JP" sz="1000" kern="100" dirty="0">
              <a:solidFill>
                <a:schemeClr val="tx1"/>
              </a:solidFill>
              <a:effectLst/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9E933C47-BEFE-409B-9CD3-AF6BB29E76FA}"/>
              </a:ext>
            </a:extLst>
          </p:cNvPr>
          <p:cNvSpPr/>
          <p:nvPr/>
        </p:nvSpPr>
        <p:spPr>
          <a:xfrm>
            <a:off x="2383" y="4900237"/>
            <a:ext cx="6884207" cy="927640"/>
          </a:xfrm>
          <a:prstGeom prst="rect">
            <a:avLst/>
          </a:prstGeom>
          <a:solidFill>
            <a:srgbClr val="F7D581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7CC11AA5-71F4-4C84-9687-48EB225A631E}"/>
              </a:ext>
            </a:extLst>
          </p:cNvPr>
          <p:cNvSpPr txBox="1"/>
          <p:nvPr/>
        </p:nvSpPr>
        <p:spPr>
          <a:xfrm>
            <a:off x="186192" y="4938699"/>
            <a:ext cx="413815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1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新潟県よろず支援拠点コーディネーター</a:t>
            </a:r>
            <a:endParaRPr lang="en-US" altLang="ja-JP" sz="100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altLang="ja-JP" sz="70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4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　和栗　聖　</a:t>
            </a:r>
            <a:r>
              <a:rPr lang="en-US" altLang="ja-JP" sz="1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中小企業診断士</a:t>
            </a:r>
            <a:r>
              <a:rPr lang="en-US" altLang="ja-JP" sz="1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/</a:t>
            </a:r>
            <a:r>
              <a:rPr lang="ja-JP" altLang="en-US" sz="1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社会保険労務士</a:t>
            </a:r>
            <a:r>
              <a:rPr lang="en-US" altLang="ja-JP" sz="1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45" name="図 44">
            <a:extLst>
              <a:ext uri="{FF2B5EF4-FFF2-40B4-BE49-F238E27FC236}">
                <a16:creationId xmlns:a16="http://schemas.microsoft.com/office/drawing/2014/main" id="{0D1E1E79-F679-4C66-AB29-A5CFAAEED8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960" y="4497556"/>
            <a:ext cx="1232382" cy="1314541"/>
          </a:xfrm>
          <a:prstGeom prst="rect">
            <a:avLst/>
          </a:prstGeom>
        </p:spPr>
      </p:pic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0DBCFA41-DC1D-4783-BADC-3DB1050F291F}"/>
              </a:ext>
            </a:extLst>
          </p:cNvPr>
          <p:cNvSpPr txBox="1"/>
          <p:nvPr/>
        </p:nvSpPr>
        <p:spPr>
          <a:xfrm>
            <a:off x="186192" y="5310469"/>
            <a:ext cx="4138159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spcAft>
                <a:spcPts val="0"/>
              </a:spcAft>
            </a:pPr>
            <a:endParaRPr lang="en-US" altLang="ja-JP" sz="100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14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　山崎　勝雄　</a:t>
            </a:r>
            <a:r>
              <a:rPr lang="en-US" altLang="ja-JP" sz="1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中小企業診断士）</a:t>
            </a:r>
            <a:endParaRPr lang="en-US" altLang="ja-JP" sz="100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47" name="図 46">
            <a:extLst>
              <a:ext uri="{FF2B5EF4-FFF2-40B4-BE49-F238E27FC236}">
                <a16:creationId xmlns:a16="http://schemas.microsoft.com/office/drawing/2014/main" id="{B5DE450B-0C47-4783-908C-F589A7E3EDF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3870" b="29831"/>
          <a:stretch/>
        </p:blipFill>
        <p:spPr>
          <a:xfrm>
            <a:off x="5122658" y="4589108"/>
            <a:ext cx="1284455" cy="1250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610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73946" y="135470"/>
            <a:ext cx="63101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/>
              <a:t>新潟県よろず支援拠点　</a:t>
            </a:r>
            <a:r>
              <a:rPr kumimoji="1" lang="ja-JP" altLang="en-US" sz="1400" b="1" dirty="0"/>
              <a:t>申込書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62422" y="476081"/>
            <a:ext cx="6242538" cy="27699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新潟県よろず支援拠点</a:t>
            </a:r>
            <a:r>
              <a:rPr lang="ja-JP" altLang="en-US" sz="1200" dirty="0"/>
              <a:t>　</a:t>
            </a:r>
            <a:r>
              <a:rPr lang="en-US" altLang="ja-JP" sz="1200" dirty="0"/>
              <a:t>FAX</a:t>
            </a:r>
            <a:r>
              <a:rPr lang="ja-JP" altLang="en-US" sz="1200" dirty="0"/>
              <a:t>：</a:t>
            </a:r>
            <a:r>
              <a:rPr lang="en-US" altLang="ja-JP" sz="1200" dirty="0"/>
              <a:t>025-246-0033</a:t>
            </a:r>
            <a:r>
              <a:rPr lang="ja-JP" altLang="en-US" sz="1200" dirty="0"/>
              <a:t>　</a:t>
            </a:r>
            <a:r>
              <a:rPr lang="en-US" altLang="ja-JP" sz="1200" dirty="0"/>
              <a:t>E-mail</a:t>
            </a:r>
            <a:r>
              <a:rPr lang="ja-JP" altLang="en-US" sz="1200" dirty="0"/>
              <a:t>：</a:t>
            </a:r>
            <a:r>
              <a:rPr lang="en-US" altLang="ja-JP" sz="1200" dirty="0">
                <a:hlinkClick r:id="rId2"/>
              </a:rPr>
              <a:t>yorozu@nico.or.jp</a:t>
            </a:r>
            <a:endParaRPr lang="en-US" altLang="ja-JP" sz="1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3946" y="899569"/>
            <a:ext cx="648274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以下に記入の上、</a:t>
            </a:r>
            <a:r>
              <a:rPr kumimoji="1" lang="en-US" altLang="ja-JP" sz="1100" dirty="0"/>
              <a:t>FAX</a:t>
            </a:r>
            <a:r>
              <a:rPr kumimoji="1" lang="ja-JP" altLang="en-US" sz="1100" dirty="0"/>
              <a:t>または</a:t>
            </a:r>
            <a:r>
              <a:rPr kumimoji="1" lang="en-US" altLang="ja-JP" sz="1100" dirty="0"/>
              <a:t>E</a:t>
            </a:r>
            <a:r>
              <a:rPr kumimoji="1" lang="ja-JP" altLang="en-US" sz="1100" dirty="0"/>
              <a:t>メールにてお申し込みください</a:t>
            </a:r>
            <a:endParaRPr kumimoji="1" lang="en-US" altLang="ja-JP" sz="1100" dirty="0"/>
          </a:p>
          <a:p>
            <a:endParaRPr lang="en-US" altLang="ja-JP" sz="1100" dirty="0"/>
          </a:p>
          <a:p>
            <a:r>
              <a:rPr lang="ja-JP" altLang="en-US" sz="1100" dirty="0"/>
              <a:t>ご希望の内容に○をつけてください。（</a:t>
            </a:r>
            <a:r>
              <a:rPr lang="ja-JP" altLang="en-US" sz="1100" kern="100" dirty="0">
                <a:latin typeface="+mj-ea"/>
                <a:cs typeface="Times New Roman" panose="02020603050405020304" pitchFamily="18" charset="0"/>
              </a:rPr>
              <a:t>両方のご参加も可能です</a:t>
            </a:r>
            <a:r>
              <a:rPr lang="ja-JP" altLang="en-US" sz="1100" dirty="0"/>
              <a:t>）</a:t>
            </a:r>
            <a:r>
              <a:rPr kumimoji="1" lang="ja-JP" altLang="en-US" sz="1100" dirty="0"/>
              <a:t>申込受理後、</a:t>
            </a:r>
            <a:r>
              <a:rPr lang="ja-JP" altLang="en-US" sz="1100" dirty="0"/>
              <a:t>ご連絡いたします。</a:t>
            </a:r>
            <a:endParaRPr kumimoji="1" lang="ja-JP" altLang="en-US" sz="11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185467" y="2635107"/>
          <a:ext cx="6487066" cy="26027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1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1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02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5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54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51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8117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3796">
                <a:tc gridSpan="2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相談社名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業種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796">
                <a:tc gridSpan="2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相談者氏名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所属・役職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796">
                <a:tc gridSpan="2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所在地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796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E</a:t>
                      </a:r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メール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796">
                <a:tc gridSpan="2"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TEL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FAX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796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資本金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売上高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従業員数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0557"/>
              </p:ext>
            </p:extLst>
          </p:nvPr>
        </p:nvGraphicFramePr>
        <p:xfrm>
          <a:off x="273946" y="1680064"/>
          <a:ext cx="6310107" cy="778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77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2156">
                  <a:extLst>
                    <a:ext uri="{9D8B030D-6E8A-4147-A177-3AD203B41FA5}">
                      <a16:colId xmlns:a16="http://schemas.microsoft.com/office/drawing/2014/main" val="1723060441"/>
                    </a:ext>
                  </a:extLst>
                </a:gridCol>
              </a:tblGrid>
              <a:tr h="335593"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  <a:r>
                        <a:rPr kumimoji="1" lang="ja-JP" altLang="en-US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ja-JP" altLang="en-US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日（金）　会場：</a:t>
                      </a:r>
                      <a:r>
                        <a:rPr lang="ja-JP" altLang="en-US" sz="1400" b="1" dirty="0"/>
                        <a:t>ワークパル上越　</a:t>
                      </a:r>
                      <a:r>
                        <a:rPr kumimoji="1" lang="ja-JP" altLang="en-US" sz="13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第</a:t>
                      </a:r>
                      <a:r>
                        <a:rPr kumimoji="1" lang="en-US" altLang="ja-JP" sz="13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ja-JP" altLang="en-US" sz="13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サークルルーム</a:t>
                      </a:r>
                      <a:endParaRPr lang="en-US" altLang="ja-JP" sz="1200" b="1" kern="100" dirty="0">
                        <a:cs typeface="Times New Roman" panose="02020603050405020304" pitchFamily="18" charset="0"/>
                      </a:endParaRPr>
                    </a:p>
                  </a:txBody>
                  <a:tcPr marL="77492" marR="77492" marT="38746" marB="38746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7492" marR="77492" marT="38746" marB="38746" anchor="ctr"/>
                </a:tc>
                <a:extLst>
                  <a:ext uri="{0D108BD9-81ED-4DB2-BD59-A6C34878D82A}">
                    <a16:rowId xmlns:a16="http://schemas.microsoft.com/office/drawing/2014/main" val="2668071337"/>
                  </a:ext>
                </a:extLst>
              </a:tr>
              <a:tr h="4391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①　雇用調整助成金と資金繰りについて　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13:30</a:t>
                      </a:r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14:40</a:t>
                      </a:r>
                      <a:endParaRPr kumimoji="1" lang="ja-JP" altLang="en-US" sz="12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7492" marR="77492" marT="38746" marB="38746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②　持続化給付金と資金繰りについて　　　　</a:t>
                      </a:r>
                      <a:endParaRPr kumimoji="1" lang="en-US" altLang="ja-JP" sz="12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　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15:00</a:t>
                      </a:r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16:10</a:t>
                      </a:r>
                      <a:endParaRPr kumimoji="1" lang="ja-JP" altLang="en-US" dirty="0"/>
                    </a:p>
                  </a:txBody>
                  <a:tcPr marL="77492" marR="77492" marT="38746" marB="3874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185467" y="5310452"/>
            <a:ext cx="59047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質問がある方はご記入ください。　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書ききれない場合は別紙でも結構です。</a:t>
            </a:r>
            <a:endParaRPr kumimoji="1" lang="ja-JP" altLang="en-US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7898" y="7469843"/>
            <a:ext cx="6487062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この相談会は何で知りましたか？（該当するものに☑チェックしてください）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□新潟県よろず支援拠点・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NICO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HP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□ラジオ　　□チラシ　　□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Facebook</a:t>
            </a:r>
          </a:p>
          <a:p>
            <a:pPr>
              <a:lnSpc>
                <a:spcPct val="1500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□セミナー等に参加して　　□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NICO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の紹介　　□金融機関の紹介　□商工会議所・商工会の紹介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□市町村の紹介　　□その他（　　　　　　　　　　　）　</a:t>
            </a:r>
          </a:p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　　　　　　　</a:t>
            </a:r>
            <a:endParaRPr kumimoji="1" lang="ja-JP" altLang="en-US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1601639" y="8740010"/>
            <a:ext cx="5003321" cy="253916"/>
            <a:chOff x="1601639" y="8636492"/>
            <a:chExt cx="5003321" cy="253916"/>
          </a:xfrm>
        </p:grpSpPr>
        <p:sp>
          <p:nvSpPr>
            <p:cNvPr id="14" name="テキスト ボックス 13"/>
            <p:cNvSpPr txBox="1"/>
            <p:nvPr/>
          </p:nvSpPr>
          <p:spPr>
            <a:xfrm>
              <a:off x="1601639" y="8636492"/>
              <a:ext cx="500332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5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※</a:t>
              </a:r>
              <a:r>
                <a:rPr lang="ja-JP" altLang="en-US" sz="105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事務局記入欄　受付日：　　年　　月　　日　受付者：　　　　　　　　</a:t>
              </a:r>
              <a:r>
                <a:rPr lang="ja-JP" altLang="en-US" sz="1050" u="sng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　</a:t>
              </a:r>
              <a:endParaRPr kumimoji="1" lang="ja-JP" altLang="en-US" sz="1050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cxnSp>
          <p:nvCxnSpPr>
            <p:cNvPr id="16" name="直線コネクタ 15"/>
            <p:cNvCxnSpPr/>
            <p:nvPr/>
          </p:nvCxnSpPr>
          <p:spPr>
            <a:xfrm>
              <a:off x="1601639" y="8849715"/>
              <a:ext cx="5003321" cy="0"/>
            </a:xfrm>
            <a:prstGeom prst="line">
              <a:avLst/>
            </a:prstGeom>
            <a:ln w="63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DAACB9A-C16A-4AE1-9390-40FD92BB0792}"/>
              </a:ext>
            </a:extLst>
          </p:cNvPr>
          <p:cNvSpPr/>
          <p:nvPr/>
        </p:nvSpPr>
        <p:spPr>
          <a:xfrm>
            <a:off x="185468" y="5572062"/>
            <a:ext cx="6398586" cy="17356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477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534</Words>
  <Application>Microsoft Office PowerPoint</Application>
  <PresentationFormat>画面に合わせる (4:3)</PresentationFormat>
  <Paragraphs>67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HGP創英角ｺﾞｼｯｸUB</vt:lpstr>
      <vt:lpstr>HGS創英角ｺﾞｼｯｸUB</vt:lpstr>
      <vt:lpstr>メイリオ</vt:lpstr>
      <vt:lpstr>游ゴシック</vt:lpstr>
      <vt:lpstr>Arial</vt:lpstr>
      <vt:lpstr>Calibri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武田　芳貴</dc:creator>
  <cp:lastModifiedBy> </cp:lastModifiedBy>
  <cp:revision>34</cp:revision>
  <cp:lastPrinted>2019-10-31T06:50:44Z</cp:lastPrinted>
  <dcterms:modified xsi:type="dcterms:W3CDTF">2020-05-26T01:17:35Z</dcterms:modified>
</cp:coreProperties>
</file>